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0" r:id="rId4"/>
    <p:sldId id="261" r:id="rId5"/>
    <p:sldId id="258" r:id="rId6"/>
    <p:sldId id="262" r:id="rId7"/>
    <p:sldId id="263" r:id="rId8"/>
    <p:sldId id="308" r:id="rId9"/>
    <p:sldId id="264" r:id="rId10"/>
    <p:sldId id="265" r:id="rId11"/>
    <p:sldId id="266" r:id="rId12"/>
    <p:sldId id="267" r:id="rId13"/>
    <p:sldId id="293" r:id="rId14"/>
    <p:sldId id="268" r:id="rId15"/>
    <p:sldId id="269" r:id="rId16"/>
    <p:sldId id="270" r:id="rId17"/>
    <p:sldId id="271" r:id="rId18"/>
    <p:sldId id="272" r:id="rId19"/>
    <p:sldId id="294" r:id="rId20"/>
    <p:sldId id="273" r:id="rId21"/>
    <p:sldId id="275" r:id="rId22"/>
    <p:sldId id="276" r:id="rId23"/>
    <p:sldId id="277" r:id="rId24"/>
    <p:sldId id="295" r:id="rId25"/>
    <p:sldId id="296" r:id="rId26"/>
    <p:sldId id="278" r:id="rId27"/>
    <p:sldId id="297" r:id="rId28"/>
    <p:sldId id="279" r:id="rId29"/>
    <p:sldId id="280" r:id="rId30"/>
    <p:sldId id="281" r:id="rId31"/>
    <p:sldId id="282" r:id="rId32"/>
    <p:sldId id="283" r:id="rId33"/>
    <p:sldId id="298" r:id="rId34"/>
    <p:sldId id="284" r:id="rId35"/>
    <p:sldId id="286" r:id="rId36"/>
    <p:sldId id="287" r:id="rId37"/>
    <p:sldId id="288" r:id="rId38"/>
    <p:sldId id="299" r:id="rId39"/>
    <p:sldId id="289" r:id="rId40"/>
    <p:sldId id="300" r:id="rId41"/>
    <p:sldId id="290" r:id="rId42"/>
    <p:sldId id="291" r:id="rId43"/>
    <p:sldId id="292" r:id="rId44"/>
    <p:sldId id="301" r:id="rId45"/>
    <p:sldId id="259" r:id="rId46"/>
    <p:sldId id="302" r:id="rId47"/>
    <p:sldId id="303" r:id="rId48"/>
    <p:sldId id="304" r:id="rId49"/>
    <p:sldId id="305" r:id="rId50"/>
    <p:sldId id="306" r:id="rId51"/>
    <p:sldId id="307" r:id="rId52"/>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45" autoAdjust="0"/>
  </p:normalViewPr>
  <p:slideViewPr>
    <p:cSldViewPr snapToGrid="0">
      <p:cViewPr>
        <p:scale>
          <a:sx n="70" d="100"/>
          <a:sy n="70" d="100"/>
        </p:scale>
        <p:origin x="112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tableStyles" Target="tableStyle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s>
</file>

<file path=ppt/charts/_rels/chart1.xml.rels><?xml version="1.0" encoding="UTF-8" standalone="yes"?>
<Relationships xmlns="http://schemas.openxmlformats.org/package/2006/relationships"><Relationship Id="rId3" Type="http://schemas.openxmlformats.org/officeDocument/2006/relationships/oleObject" Target="file:///C:\Users\mateu\Documents\studia\eoize\2.%20semestr\ESA\Energy%20market.xlsx" TargetMode="External" /><Relationship Id="rId2" Type="http://schemas.microsoft.com/office/2011/relationships/chartColorStyle" Target="colors1.xml" /><Relationship Id="rId1" Type="http://schemas.microsoft.com/office/2011/relationships/chartStyle" Target="style1.xml" /></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Bids for balancing market 19.02.2021, hour: 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spPr>
            <a:ln w="28575" cap="rnd">
              <a:solidFill>
                <a:schemeClr val="accent1"/>
              </a:solidFill>
              <a:round/>
            </a:ln>
            <a:effectLst/>
          </c:spPr>
          <c:marker>
            <c:symbol val="none"/>
          </c:marker>
          <c:cat>
            <c:numRef>
              <c:f>'Balancing market_figure'!$E$2:$E$407</c:f>
              <c:numCache>
                <c:formatCode>General</c:formatCode>
                <c:ptCount val="406"/>
                <c:pt idx="0">
                  <c:v>32</c:v>
                </c:pt>
                <c:pt idx="1">
                  <c:v>43</c:v>
                </c:pt>
                <c:pt idx="2">
                  <c:v>106</c:v>
                </c:pt>
                <c:pt idx="3">
                  <c:v>169</c:v>
                </c:pt>
                <c:pt idx="4">
                  <c:v>304</c:v>
                </c:pt>
                <c:pt idx="5">
                  <c:v>439</c:v>
                </c:pt>
                <c:pt idx="6">
                  <c:v>574</c:v>
                </c:pt>
                <c:pt idx="7">
                  <c:v>709</c:v>
                </c:pt>
                <c:pt idx="8">
                  <c:v>909</c:v>
                </c:pt>
                <c:pt idx="9">
                  <c:v>1119</c:v>
                </c:pt>
                <c:pt idx="10">
                  <c:v>1309</c:v>
                </c:pt>
                <c:pt idx="11">
                  <c:v>1519</c:v>
                </c:pt>
                <c:pt idx="12">
                  <c:v>1528</c:v>
                </c:pt>
                <c:pt idx="13">
                  <c:v>1533</c:v>
                </c:pt>
                <c:pt idx="14">
                  <c:v>1538</c:v>
                </c:pt>
                <c:pt idx="15">
                  <c:v>1550</c:v>
                </c:pt>
                <c:pt idx="16">
                  <c:v>1554</c:v>
                </c:pt>
                <c:pt idx="17">
                  <c:v>1557</c:v>
                </c:pt>
                <c:pt idx="18">
                  <c:v>1561</c:v>
                </c:pt>
                <c:pt idx="19">
                  <c:v>1573</c:v>
                </c:pt>
                <c:pt idx="20">
                  <c:v>1584</c:v>
                </c:pt>
                <c:pt idx="21">
                  <c:v>1595</c:v>
                </c:pt>
                <c:pt idx="22">
                  <c:v>1606</c:v>
                </c:pt>
                <c:pt idx="23">
                  <c:v>1617</c:v>
                </c:pt>
                <c:pt idx="24">
                  <c:v>1632</c:v>
                </c:pt>
                <c:pt idx="25">
                  <c:v>1637</c:v>
                </c:pt>
                <c:pt idx="26">
                  <c:v>1642</c:v>
                </c:pt>
                <c:pt idx="27">
                  <c:v>1647</c:v>
                </c:pt>
                <c:pt idx="28">
                  <c:v>1776</c:v>
                </c:pt>
                <c:pt idx="29">
                  <c:v>2098</c:v>
                </c:pt>
                <c:pt idx="30">
                  <c:v>2226</c:v>
                </c:pt>
                <c:pt idx="31">
                  <c:v>2341</c:v>
                </c:pt>
                <c:pt idx="32">
                  <c:v>2603</c:v>
                </c:pt>
                <c:pt idx="33">
                  <c:v>2770</c:v>
                </c:pt>
                <c:pt idx="34">
                  <c:v>2899</c:v>
                </c:pt>
                <c:pt idx="35">
                  <c:v>3031</c:v>
                </c:pt>
                <c:pt idx="36">
                  <c:v>3160</c:v>
                </c:pt>
                <c:pt idx="37">
                  <c:v>3906</c:v>
                </c:pt>
                <c:pt idx="38">
                  <c:v>4037</c:v>
                </c:pt>
                <c:pt idx="39">
                  <c:v>4236</c:v>
                </c:pt>
                <c:pt idx="40">
                  <c:v>4406</c:v>
                </c:pt>
                <c:pt idx="41">
                  <c:v>4533</c:v>
                </c:pt>
                <c:pt idx="42">
                  <c:v>4671</c:v>
                </c:pt>
                <c:pt idx="43">
                  <c:v>5063</c:v>
                </c:pt>
                <c:pt idx="44">
                  <c:v>5195</c:v>
                </c:pt>
                <c:pt idx="45">
                  <c:v>5323</c:v>
                </c:pt>
                <c:pt idx="46">
                  <c:v>5587</c:v>
                </c:pt>
                <c:pt idx="47">
                  <c:v>5742</c:v>
                </c:pt>
                <c:pt idx="48">
                  <c:v>5824</c:v>
                </c:pt>
                <c:pt idx="49">
                  <c:v>5909.973</c:v>
                </c:pt>
                <c:pt idx="50">
                  <c:v>6025.973</c:v>
                </c:pt>
                <c:pt idx="51">
                  <c:v>6106.973</c:v>
                </c:pt>
                <c:pt idx="52">
                  <c:v>6198.973</c:v>
                </c:pt>
                <c:pt idx="53">
                  <c:v>6335.973</c:v>
                </c:pt>
                <c:pt idx="54">
                  <c:v>6376.973</c:v>
                </c:pt>
                <c:pt idx="55">
                  <c:v>6557.973</c:v>
                </c:pt>
                <c:pt idx="56">
                  <c:v>6645.973</c:v>
                </c:pt>
                <c:pt idx="57">
                  <c:v>6731.973</c:v>
                </c:pt>
                <c:pt idx="58">
                  <c:v>6819.973</c:v>
                </c:pt>
                <c:pt idx="59">
                  <c:v>6909.973</c:v>
                </c:pt>
                <c:pt idx="60">
                  <c:v>7001.973</c:v>
                </c:pt>
                <c:pt idx="61">
                  <c:v>7184.973</c:v>
                </c:pt>
                <c:pt idx="62">
                  <c:v>7364.973</c:v>
                </c:pt>
                <c:pt idx="63">
                  <c:v>7545.973</c:v>
                </c:pt>
                <c:pt idx="64">
                  <c:v>7727.973</c:v>
                </c:pt>
                <c:pt idx="65">
                  <c:v>7909.973</c:v>
                </c:pt>
                <c:pt idx="66">
                  <c:v>8092.973</c:v>
                </c:pt>
                <c:pt idx="67">
                  <c:v>8273.973</c:v>
                </c:pt>
                <c:pt idx="68">
                  <c:v>8492.973</c:v>
                </c:pt>
                <c:pt idx="69">
                  <c:v>8674.973</c:v>
                </c:pt>
                <c:pt idx="70">
                  <c:v>9002.973</c:v>
                </c:pt>
                <c:pt idx="71">
                  <c:v>9170.973</c:v>
                </c:pt>
                <c:pt idx="72">
                  <c:v>9335.973</c:v>
                </c:pt>
                <c:pt idx="73">
                  <c:v>9501.973</c:v>
                </c:pt>
                <c:pt idx="74">
                  <c:v>9627.973</c:v>
                </c:pt>
                <c:pt idx="75">
                  <c:v>9754.973</c:v>
                </c:pt>
                <c:pt idx="76">
                  <c:v>9880.973</c:v>
                </c:pt>
                <c:pt idx="77">
                  <c:v>10006.973</c:v>
                </c:pt>
                <c:pt idx="78">
                  <c:v>10131.973</c:v>
                </c:pt>
                <c:pt idx="79">
                  <c:v>10257.973</c:v>
                </c:pt>
                <c:pt idx="80">
                  <c:v>10299.973</c:v>
                </c:pt>
                <c:pt idx="81">
                  <c:v>10347.973</c:v>
                </c:pt>
                <c:pt idx="82">
                  <c:v>10429.973</c:v>
                </c:pt>
                <c:pt idx="83">
                  <c:v>10514.973</c:v>
                </c:pt>
                <c:pt idx="84">
                  <c:v>10560.973</c:v>
                </c:pt>
                <c:pt idx="85">
                  <c:v>11148.973</c:v>
                </c:pt>
                <c:pt idx="86">
                  <c:v>11227.973</c:v>
                </c:pt>
                <c:pt idx="87">
                  <c:v>11274.973</c:v>
                </c:pt>
                <c:pt idx="88">
                  <c:v>11347.973</c:v>
                </c:pt>
                <c:pt idx="89">
                  <c:v>11442.973</c:v>
                </c:pt>
                <c:pt idx="90">
                  <c:v>11485.973</c:v>
                </c:pt>
                <c:pt idx="91">
                  <c:v>11568.973</c:v>
                </c:pt>
                <c:pt idx="92">
                  <c:v>11838.973</c:v>
                </c:pt>
                <c:pt idx="93">
                  <c:v>11922.973</c:v>
                </c:pt>
                <c:pt idx="94">
                  <c:v>11971.973</c:v>
                </c:pt>
                <c:pt idx="95">
                  <c:v>12050.973</c:v>
                </c:pt>
                <c:pt idx="96">
                  <c:v>12318.973</c:v>
                </c:pt>
                <c:pt idx="97">
                  <c:v>12381.973</c:v>
                </c:pt>
                <c:pt idx="98">
                  <c:v>12424.973</c:v>
                </c:pt>
                <c:pt idx="99">
                  <c:v>12473.973</c:v>
                </c:pt>
                <c:pt idx="100">
                  <c:v>12522.973</c:v>
                </c:pt>
                <c:pt idx="101">
                  <c:v>12569.973</c:v>
                </c:pt>
                <c:pt idx="102">
                  <c:v>12615.973</c:v>
                </c:pt>
                <c:pt idx="103">
                  <c:v>12663.973</c:v>
                </c:pt>
                <c:pt idx="104">
                  <c:v>12709.973</c:v>
                </c:pt>
                <c:pt idx="105">
                  <c:v>12756.973</c:v>
                </c:pt>
                <c:pt idx="106">
                  <c:v>12799.973</c:v>
                </c:pt>
                <c:pt idx="107">
                  <c:v>12848.973</c:v>
                </c:pt>
                <c:pt idx="108">
                  <c:v>12872.973</c:v>
                </c:pt>
                <c:pt idx="109">
                  <c:v>12882.973</c:v>
                </c:pt>
                <c:pt idx="110">
                  <c:v>12900.973</c:v>
                </c:pt>
                <c:pt idx="111">
                  <c:v>12926.973</c:v>
                </c:pt>
                <c:pt idx="112">
                  <c:v>12950.973</c:v>
                </c:pt>
                <c:pt idx="113">
                  <c:v>12976.973</c:v>
                </c:pt>
                <c:pt idx="114">
                  <c:v>13002.973</c:v>
                </c:pt>
                <c:pt idx="115">
                  <c:v>13028.973</c:v>
                </c:pt>
                <c:pt idx="116">
                  <c:v>13054.973</c:v>
                </c:pt>
                <c:pt idx="117">
                  <c:v>13078.973</c:v>
                </c:pt>
                <c:pt idx="118">
                  <c:v>13104.973</c:v>
                </c:pt>
                <c:pt idx="119">
                  <c:v>13130.973</c:v>
                </c:pt>
                <c:pt idx="120">
                  <c:v>13155.973</c:v>
                </c:pt>
                <c:pt idx="121">
                  <c:v>13172.973</c:v>
                </c:pt>
                <c:pt idx="122">
                  <c:v>13198.973</c:v>
                </c:pt>
                <c:pt idx="123">
                  <c:v>13224.973</c:v>
                </c:pt>
                <c:pt idx="124">
                  <c:v>13242.973</c:v>
                </c:pt>
                <c:pt idx="125">
                  <c:v>13266.973</c:v>
                </c:pt>
                <c:pt idx="126">
                  <c:v>13292.973</c:v>
                </c:pt>
                <c:pt idx="127">
                  <c:v>13317.973</c:v>
                </c:pt>
                <c:pt idx="128">
                  <c:v>13343.973</c:v>
                </c:pt>
                <c:pt idx="129">
                  <c:v>13370.973</c:v>
                </c:pt>
                <c:pt idx="130">
                  <c:v>13396.973</c:v>
                </c:pt>
                <c:pt idx="131">
                  <c:v>13413.973</c:v>
                </c:pt>
                <c:pt idx="132">
                  <c:v>13439.973</c:v>
                </c:pt>
                <c:pt idx="133">
                  <c:v>13465.973</c:v>
                </c:pt>
                <c:pt idx="134">
                  <c:v>13491.973</c:v>
                </c:pt>
                <c:pt idx="135">
                  <c:v>13509.973</c:v>
                </c:pt>
                <c:pt idx="136">
                  <c:v>13533.973</c:v>
                </c:pt>
                <c:pt idx="137">
                  <c:v>13550.973</c:v>
                </c:pt>
                <c:pt idx="138">
                  <c:v>13574.973</c:v>
                </c:pt>
                <c:pt idx="139">
                  <c:v>13600.973</c:v>
                </c:pt>
                <c:pt idx="140">
                  <c:v>13626.973</c:v>
                </c:pt>
                <c:pt idx="141">
                  <c:v>13651.973</c:v>
                </c:pt>
                <c:pt idx="142">
                  <c:v>13675.973</c:v>
                </c:pt>
                <c:pt idx="143">
                  <c:v>13701.973</c:v>
                </c:pt>
                <c:pt idx="144">
                  <c:v>13727.973</c:v>
                </c:pt>
                <c:pt idx="145">
                  <c:v>13753.973</c:v>
                </c:pt>
                <c:pt idx="146">
                  <c:v>13771.973</c:v>
                </c:pt>
                <c:pt idx="147">
                  <c:v>13780.973</c:v>
                </c:pt>
                <c:pt idx="148">
                  <c:v>13806.973</c:v>
                </c:pt>
                <c:pt idx="149">
                  <c:v>13832.973</c:v>
                </c:pt>
                <c:pt idx="150">
                  <c:v>13857.973</c:v>
                </c:pt>
                <c:pt idx="151">
                  <c:v>14027.973</c:v>
                </c:pt>
                <c:pt idx="152">
                  <c:v>14037.973</c:v>
                </c:pt>
                <c:pt idx="153">
                  <c:v>14063.973</c:v>
                </c:pt>
                <c:pt idx="154">
                  <c:v>14089.973</c:v>
                </c:pt>
                <c:pt idx="155">
                  <c:v>14113.973</c:v>
                </c:pt>
                <c:pt idx="156">
                  <c:v>14284.973</c:v>
                </c:pt>
                <c:pt idx="157">
                  <c:v>14454.973</c:v>
                </c:pt>
                <c:pt idx="158">
                  <c:v>14479.973</c:v>
                </c:pt>
                <c:pt idx="159">
                  <c:v>14489.973</c:v>
                </c:pt>
                <c:pt idx="160">
                  <c:v>14513.973</c:v>
                </c:pt>
                <c:pt idx="161">
                  <c:v>14539.973</c:v>
                </c:pt>
                <c:pt idx="162">
                  <c:v>14563.973</c:v>
                </c:pt>
                <c:pt idx="163">
                  <c:v>14589.973</c:v>
                </c:pt>
                <c:pt idx="164">
                  <c:v>14615.973</c:v>
                </c:pt>
                <c:pt idx="165">
                  <c:v>14625.973</c:v>
                </c:pt>
                <c:pt idx="166">
                  <c:v>14634.973</c:v>
                </c:pt>
                <c:pt idx="167">
                  <c:v>14660.973</c:v>
                </c:pt>
                <c:pt idx="168">
                  <c:v>14686.973</c:v>
                </c:pt>
                <c:pt idx="169">
                  <c:v>14711.973</c:v>
                </c:pt>
                <c:pt idx="170">
                  <c:v>14735.973</c:v>
                </c:pt>
                <c:pt idx="171">
                  <c:v>14761.973</c:v>
                </c:pt>
                <c:pt idx="172">
                  <c:v>14787.973</c:v>
                </c:pt>
                <c:pt idx="173">
                  <c:v>14797.973</c:v>
                </c:pt>
                <c:pt idx="174">
                  <c:v>15139.973</c:v>
                </c:pt>
                <c:pt idx="175">
                  <c:v>15149.973</c:v>
                </c:pt>
                <c:pt idx="176">
                  <c:v>15184.973</c:v>
                </c:pt>
                <c:pt idx="177">
                  <c:v>15219.973</c:v>
                </c:pt>
                <c:pt idx="178">
                  <c:v>15284.973</c:v>
                </c:pt>
                <c:pt idx="179">
                  <c:v>15348.973</c:v>
                </c:pt>
                <c:pt idx="180">
                  <c:v>15413.973</c:v>
                </c:pt>
                <c:pt idx="181">
                  <c:v>15479.973</c:v>
                </c:pt>
                <c:pt idx="182">
                  <c:v>15545.973</c:v>
                </c:pt>
                <c:pt idx="183">
                  <c:v>15611.973</c:v>
                </c:pt>
                <c:pt idx="184">
                  <c:v>15676.973</c:v>
                </c:pt>
                <c:pt idx="185">
                  <c:v>15742.973</c:v>
                </c:pt>
                <c:pt idx="186">
                  <c:v>15807.973</c:v>
                </c:pt>
                <c:pt idx="187">
                  <c:v>15835.973</c:v>
                </c:pt>
                <c:pt idx="188">
                  <c:v>15863.973</c:v>
                </c:pt>
                <c:pt idx="189">
                  <c:v>15891.973</c:v>
                </c:pt>
                <c:pt idx="190">
                  <c:v>15919.973</c:v>
                </c:pt>
                <c:pt idx="191">
                  <c:v>15947.973</c:v>
                </c:pt>
                <c:pt idx="192">
                  <c:v>15975.973</c:v>
                </c:pt>
                <c:pt idx="193">
                  <c:v>16003.973</c:v>
                </c:pt>
                <c:pt idx="194">
                  <c:v>16032.973</c:v>
                </c:pt>
                <c:pt idx="195">
                  <c:v>16060.973</c:v>
                </c:pt>
                <c:pt idx="196">
                  <c:v>16088.973</c:v>
                </c:pt>
                <c:pt idx="197">
                  <c:v>16116.973</c:v>
                </c:pt>
                <c:pt idx="198">
                  <c:v>16144.973</c:v>
                </c:pt>
                <c:pt idx="199">
                  <c:v>16172.973</c:v>
                </c:pt>
                <c:pt idx="200">
                  <c:v>16200.973</c:v>
                </c:pt>
                <c:pt idx="201">
                  <c:v>16228.973</c:v>
                </c:pt>
                <c:pt idx="202">
                  <c:v>16256.973</c:v>
                </c:pt>
                <c:pt idx="203">
                  <c:v>16284.973</c:v>
                </c:pt>
                <c:pt idx="204">
                  <c:v>16312.973</c:v>
                </c:pt>
                <c:pt idx="205">
                  <c:v>16313.973</c:v>
                </c:pt>
                <c:pt idx="206">
                  <c:v>16373.973</c:v>
                </c:pt>
                <c:pt idx="207">
                  <c:v>16378.973</c:v>
                </c:pt>
                <c:pt idx="208">
                  <c:v>16383.973</c:v>
                </c:pt>
                <c:pt idx="209">
                  <c:v>16388.972999999998</c:v>
                </c:pt>
                <c:pt idx="210">
                  <c:v>16393.972999999998</c:v>
                </c:pt>
                <c:pt idx="211">
                  <c:v>16398.972999999998</c:v>
                </c:pt>
                <c:pt idx="212">
                  <c:v>16402.972999999998</c:v>
                </c:pt>
                <c:pt idx="213">
                  <c:v>16406.972999999998</c:v>
                </c:pt>
                <c:pt idx="214">
                  <c:v>16410.972999999998</c:v>
                </c:pt>
                <c:pt idx="215">
                  <c:v>16415.972999999998</c:v>
                </c:pt>
                <c:pt idx="216">
                  <c:v>16535.972999999998</c:v>
                </c:pt>
                <c:pt idx="217">
                  <c:v>16666.972999999998</c:v>
                </c:pt>
                <c:pt idx="218">
                  <c:v>16752.972999999998</c:v>
                </c:pt>
                <c:pt idx="219">
                  <c:v>16883.972999999998</c:v>
                </c:pt>
                <c:pt idx="220">
                  <c:v>16969.972999999998</c:v>
                </c:pt>
                <c:pt idx="221">
                  <c:v>16991.972999999998</c:v>
                </c:pt>
                <c:pt idx="222">
                  <c:v>17123.972999999998</c:v>
                </c:pt>
                <c:pt idx="223">
                  <c:v>17254.972999999998</c:v>
                </c:pt>
                <c:pt idx="224">
                  <c:v>17385.972999999998</c:v>
                </c:pt>
                <c:pt idx="225">
                  <c:v>17471.972999999998</c:v>
                </c:pt>
                <c:pt idx="226">
                  <c:v>17473.972999999998</c:v>
                </c:pt>
                <c:pt idx="227">
                  <c:v>17496.972999999998</c:v>
                </c:pt>
                <c:pt idx="228">
                  <c:v>17505.972999999998</c:v>
                </c:pt>
                <c:pt idx="229">
                  <c:v>17514.972999999998</c:v>
                </c:pt>
                <c:pt idx="230">
                  <c:v>17536.972999999998</c:v>
                </c:pt>
                <c:pt idx="231">
                  <c:v>17565.972999999998</c:v>
                </c:pt>
                <c:pt idx="232">
                  <c:v>17588.972999999998</c:v>
                </c:pt>
                <c:pt idx="233">
                  <c:v>17597.972999999998</c:v>
                </c:pt>
                <c:pt idx="234">
                  <c:v>17606.972999999998</c:v>
                </c:pt>
                <c:pt idx="235">
                  <c:v>17636.972999999998</c:v>
                </c:pt>
                <c:pt idx="236">
                  <c:v>17658.972999999998</c:v>
                </c:pt>
                <c:pt idx="237">
                  <c:v>17668.972999999998</c:v>
                </c:pt>
                <c:pt idx="238">
                  <c:v>17678.972999999998</c:v>
                </c:pt>
                <c:pt idx="239">
                  <c:v>17700.972999999998</c:v>
                </c:pt>
                <c:pt idx="240">
                  <c:v>17729.972999999998</c:v>
                </c:pt>
                <c:pt idx="241">
                  <c:v>17738.972999999998</c:v>
                </c:pt>
                <c:pt idx="242">
                  <c:v>17747.972999999998</c:v>
                </c:pt>
                <c:pt idx="243">
                  <c:v>17770.972999999998</c:v>
                </c:pt>
                <c:pt idx="244">
                  <c:v>17771.972999999998</c:v>
                </c:pt>
                <c:pt idx="245">
                  <c:v>17793.972999999998</c:v>
                </c:pt>
                <c:pt idx="246">
                  <c:v>17823.972999999998</c:v>
                </c:pt>
                <c:pt idx="247">
                  <c:v>17832.972999999998</c:v>
                </c:pt>
                <c:pt idx="248">
                  <c:v>17841.972999999998</c:v>
                </c:pt>
                <c:pt idx="249">
                  <c:v>17953.972999999998</c:v>
                </c:pt>
                <c:pt idx="250">
                  <c:v>17994.392</c:v>
                </c:pt>
                <c:pt idx="251">
                  <c:v>18003.392</c:v>
                </c:pt>
                <c:pt idx="252">
                  <c:v>18012.392</c:v>
                </c:pt>
                <c:pt idx="253">
                  <c:v>18041.392</c:v>
                </c:pt>
                <c:pt idx="254">
                  <c:v>18063.392</c:v>
                </c:pt>
                <c:pt idx="255">
                  <c:v>18073.392</c:v>
                </c:pt>
                <c:pt idx="256">
                  <c:v>18083.392</c:v>
                </c:pt>
                <c:pt idx="257">
                  <c:v>18092.392</c:v>
                </c:pt>
                <c:pt idx="258">
                  <c:v>18101.392</c:v>
                </c:pt>
                <c:pt idx="259">
                  <c:v>18106.392</c:v>
                </c:pt>
                <c:pt idx="260">
                  <c:v>18115.392</c:v>
                </c:pt>
                <c:pt idx="261">
                  <c:v>18124.392</c:v>
                </c:pt>
                <c:pt idx="262">
                  <c:v>18126.392</c:v>
                </c:pt>
                <c:pt idx="263">
                  <c:v>18131.392</c:v>
                </c:pt>
                <c:pt idx="264">
                  <c:v>18136.392</c:v>
                </c:pt>
                <c:pt idx="265">
                  <c:v>18141.392</c:v>
                </c:pt>
                <c:pt idx="266">
                  <c:v>18146.392</c:v>
                </c:pt>
                <c:pt idx="267">
                  <c:v>18151.392</c:v>
                </c:pt>
                <c:pt idx="268">
                  <c:v>18156.392</c:v>
                </c:pt>
                <c:pt idx="269">
                  <c:v>18161.392</c:v>
                </c:pt>
                <c:pt idx="270">
                  <c:v>18171.392</c:v>
                </c:pt>
                <c:pt idx="271">
                  <c:v>18192.392</c:v>
                </c:pt>
                <c:pt idx="272">
                  <c:v>18193.392</c:v>
                </c:pt>
                <c:pt idx="273">
                  <c:v>18241.392</c:v>
                </c:pt>
                <c:pt idx="274">
                  <c:v>18241.418999999998</c:v>
                </c:pt>
                <c:pt idx="275">
                  <c:v>18287.418999999998</c:v>
                </c:pt>
                <c:pt idx="276">
                  <c:v>18309.418999999998</c:v>
                </c:pt>
                <c:pt idx="277">
                  <c:v>18354.418999999998</c:v>
                </c:pt>
                <c:pt idx="278">
                  <c:v>18375.418999999998</c:v>
                </c:pt>
                <c:pt idx="279">
                  <c:v>18413.218999999997</c:v>
                </c:pt>
                <c:pt idx="280">
                  <c:v>18425.218999999997</c:v>
                </c:pt>
                <c:pt idx="281">
                  <c:v>18463.018999999997</c:v>
                </c:pt>
                <c:pt idx="282">
                  <c:v>18475.018999999997</c:v>
                </c:pt>
                <c:pt idx="283">
                  <c:v>18512.818999999996</c:v>
                </c:pt>
                <c:pt idx="284">
                  <c:v>18524.818999999996</c:v>
                </c:pt>
                <c:pt idx="285">
                  <c:v>18529.818999999996</c:v>
                </c:pt>
                <c:pt idx="286">
                  <c:v>18534.818999999996</c:v>
                </c:pt>
                <c:pt idx="287">
                  <c:v>18539.818999999996</c:v>
                </c:pt>
                <c:pt idx="288">
                  <c:v>18669.818999999996</c:v>
                </c:pt>
                <c:pt idx="289">
                  <c:v>18707.818999999996</c:v>
                </c:pt>
                <c:pt idx="290">
                  <c:v>18745.818999999996</c:v>
                </c:pt>
                <c:pt idx="291">
                  <c:v>18874.818999999996</c:v>
                </c:pt>
                <c:pt idx="292">
                  <c:v>19003.818999999996</c:v>
                </c:pt>
                <c:pt idx="293">
                  <c:v>19132.818999999996</c:v>
                </c:pt>
                <c:pt idx="294">
                  <c:v>19173.818999999996</c:v>
                </c:pt>
                <c:pt idx="295">
                  <c:v>19214.818999999996</c:v>
                </c:pt>
                <c:pt idx="296">
                  <c:v>19255.818999999996</c:v>
                </c:pt>
                <c:pt idx="297">
                  <c:v>19296.818999999996</c:v>
                </c:pt>
                <c:pt idx="298">
                  <c:v>19336.818999999996</c:v>
                </c:pt>
                <c:pt idx="299">
                  <c:v>19376.818999999996</c:v>
                </c:pt>
                <c:pt idx="300">
                  <c:v>19384.818999999996</c:v>
                </c:pt>
                <c:pt idx="301">
                  <c:v>19393.818999999996</c:v>
                </c:pt>
                <c:pt idx="302">
                  <c:v>19401.818999999996</c:v>
                </c:pt>
                <c:pt idx="303">
                  <c:v>19410.818999999996</c:v>
                </c:pt>
                <c:pt idx="304">
                  <c:v>19418.818999999996</c:v>
                </c:pt>
                <c:pt idx="305">
                  <c:v>19427.818999999996</c:v>
                </c:pt>
                <c:pt idx="306">
                  <c:v>19435.818999999996</c:v>
                </c:pt>
                <c:pt idx="307">
                  <c:v>19554.818999999996</c:v>
                </c:pt>
                <c:pt idx="308">
                  <c:v>19640.818999999996</c:v>
                </c:pt>
                <c:pt idx="309">
                  <c:v>19649.818999999996</c:v>
                </c:pt>
                <c:pt idx="310">
                  <c:v>19749.818999999996</c:v>
                </c:pt>
                <c:pt idx="311">
                  <c:v>19860.818999999996</c:v>
                </c:pt>
                <c:pt idx="312">
                  <c:v>19872.818999999996</c:v>
                </c:pt>
                <c:pt idx="313">
                  <c:v>19883.818999999996</c:v>
                </c:pt>
                <c:pt idx="314">
                  <c:v>19895.818999999996</c:v>
                </c:pt>
                <c:pt idx="315">
                  <c:v>19907.818999999996</c:v>
                </c:pt>
                <c:pt idx="316">
                  <c:v>19919.818999999996</c:v>
                </c:pt>
                <c:pt idx="317">
                  <c:v>19930.818999999996</c:v>
                </c:pt>
                <c:pt idx="318">
                  <c:v>19942.818999999996</c:v>
                </c:pt>
                <c:pt idx="319">
                  <c:v>19954.818999999996</c:v>
                </c:pt>
                <c:pt idx="320">
                  <c:v>19967.818999999996</c:v>
                </c:pt>
                <c:pt idx="321">
                  <c:v>19978.818999999996</c:v>
                </c:pt>
                <c:pt idx="322">
                  <c:v>19990.818999999996</c:v>
                </c:pt>
                <c:pt idx="323">
                  <c:v>20002.818999999996</c:v>
                </c:pt>
                <c:pt idx="324">
                  <c:v>20014.818999999996</c:v>
                </c:pt>
                <c:pt idx="325">
                  <c:v>20025.818999999996</c:v>
                </c:pt>
                <c:pt idx="326">
                  <c:v>20037.818999999996</c:v>
                </c:pt>
                <c:pt idx="327">
                  <c:v>20049.818999999996</c:v>
                </c:pt>
                <c:pt idx="328">
                  <c:v>20061.818999999996</c:v>
                </c:pt>
                <c:pt idx="329">
                  <c:v>20072.818999999996</c:v>
                </c:pt>
                <c:pt idx="330">
                  <c:v>20173.818999999996</c:v>
                </c:pt>
                <c:pt idx="331">
                  <c:v>20185.818999999996</c:v>
                </c:pt>
                <c:pt idx="332">
                  <c:v>20197.818999999996</c:v>
                </c:pt>
                <c:pt idx="333">
                  <c:v>20209.818999999996</c:v>
                </c:pt>
                <c:pt idx="334">
                  <c:v>20221.818999999996</c:v>
                </c:pt>
                <c:pt idx="335">
                  <c:v>20234.818999999996</c:v>
                </c:pt>
                <c:pt idx="336">
                  <c:v>20246.818999999996</c:v>
                </c:pt>
                <c:pt idx="337">
                  <c:v>20258.818999999996</c:v>
                </c:pt>
                <c:pt idx="338">
                  <c:v>20270.818999999996</c:v>
                </c:pt>
                <c:pt idx="339">
                  <c:v>20282.818999999996</c:v>
                </c:pt>
                <c:pt idx="340">
                  <c:v>20287.818999999996</c:v>
                </c:pt>
                <c:pt idx="341">
                  <c:v>20293.818999999996</c:v>
                </c:pt>
                <c:pt idx="342">
                  <c:v>20299.818999999996</c:v>
                </c:pt>
                <c:pt idx="343">
                  <c:v>20305.818999999996</c:v>
                </c:pt>
                <c:pt idx="344">
                  <c:v>20311.818999999996</c:v>
                </c:pt>
                <c:pt idx="345">
                  <c:v>20316.818999999996</c:v>
                </c:pt>
                <c:pt idx="346">
                  <c:v>20321.818999999996</c:v>
                </c:pt>
                <c:pt idx="347">
                  <c:v>20326.818999999996</c:v>
                </c:pt>
                <c:pt idx="348">
                  <c:v>20331.818999999996</c:v>
                </c:pt>
                <c:pt idx="349">
                  <c:v>20335.818999999996</c:v>
                </c:pt>
                <c:pt idx="350">
                  <c:v>20338.818999999996</c:v>
                </c:pt>
                <c:pt idx="351">
                  <c:v>20342.818999999996</c:v>
                </c:pt>
                <c:pt idx="352">
                  <c:v>20358.818999999996</c:v>
                </c:pt>
                <c:pt idx="353">
                  <c:v>20374.818999999996</c:v>
                </c:pt>
                <c:pt idx="354">
                  <c:v>20390.818999999996</c:v>
                </c:pt>
                <c:pt idx="355">
                  <c:v>20405.818999999996</c:v>
                </c:pt>
                <c:pt idx="356">
                  <c:v>20420.818999999996</c:v>
                </c:pt>
                <c:pt idx="357">
                  <c:v>20425.818999999996</c:v>
                </c:pt>
                <c:pt idx="358">
                  <c:v>20430.818999999996</c:v>
                </c:pt>
                <c:pt idx="359">
                  <c:v>20435.818999999996</c:v>
                </c:pt>
                <c:pt idx="360">
                  <c:v>20579.818999999996</c:v>
                </c:pt>
                <c:pt idx="361">
                  <c:v>20592.818999999996</c:v>
                </c:pt>
                <c:pt idx="362">
                  <c:v>20604.818999999996</c:v>
                </c:pt>
                <c:pt idx="363">
                  <c:v>20617.818999999996</c:v>
                </c:pt>
                <c:pt idx="364">
                  <c:v>20629.818999999996</c:v>
                </c:pt>
                <c:pt idx="365">
                  <c:v>20763.818999999996</c:v>
                </c:pt>
                <c:pt idx="366">
                  <c:v>20778.818999999996</c:v>
                </c:pt>
                <c:pt idx="367">
                  <c:v>20793.818999999996</c:v>
                </c:pt>
                <c:pt idx="368">
                  <c:v>20808.818999999996</c:v>
                </c:pt>
                <c:pt idx="369">
                  <c:v>20823.818999999996</c:v>
                </c:pt>
                <c:pt idx="370">
                  <c:v>20957.818999999996</c:v>
                </c:pt>
                <c:pt idx="371">
                  <c:v>20972.818999999996</c:v>
                </c:pt>
                <c:pt idx="372">
                  <c:v>20987.818999999996</c:v>
                </c:pt>
                <c:pt idx="373">
                  <c:v>21002.818999999996</c:v>
                </c:pt>
                <c:pt idx="374">
                  <c:v>21017.818999999996</c:v>
                </c:pt>
                <c:pt idx="375">
                  <c:v>21151.818999999996</c:v>
                </c:pt>
                <c:pt idx="376">
                  <c:v>21166.818999999996</c:v>
                </c:pt>
                <c:pt idx="377">
                  <c:v>21181.818999999996</c:v>
                </c:pt>
                <c:pt idx="378">
                  <c:v>21196.818999999996</c:v>
                </c:pt>
                <c:pt idx="379">
                  <c:v>21211.818999999996</c:v>
                </c:pt>
                <c:pt idx="380">
                  <c:v>21285.818999999996</c:v>
                </c:pt>
                <c:pt idx="381">
                  <c:v>21301.818999999996</c:v>
                </c:pt>
                <c:pt idx="382">
                  <c:v>21317.818999999996</c:v>
                </c:pt>
                <c:pt idx="383">
                  <c:v>21333.818999999996</c:v>
                </c:pt>
                <c:pt idx="384">
                  <c:v>21348.818999999996</c:v>
                </c:pt>
                <c:pt idx="385">
                  <c:v>21422.818999999996</c:v>
                </c:pt>
                <c:pt idx="386">
                  <c:v>21438.818999999996</c:v>
                </c:pt>
                <c:pt idx="387">
                  <c:v>21454.818999999996</c:v>
                </c:pt>
                <c:pt idx="388">
                  <c:v>21470.818999999996</c:v>
                </c:pt>
                <c:pt idx="389">
                  <c:v>21485.818999999996</c:v>
                </c:pt>
                <c:pt idx="390">
                  <c:v>21559.818999999996</c:v>
                </c:pt>
                <c:pt idx="391">
                  <c:v>21575.818999999996</c:v>
                </c:pt>
                <c:pt idx="392">
                  <c:v>21591.818999999996</c:v>
                </c:pt>
                <c:pt idx="393">
                  <c:v>21607.818999999996</c:v>
                </c:pt>
                <c:pt idx="394">
                  <c:v>21622.818999999996</c:v>
                </c:pt>
                <c:pt idx="395">
                  <c:v>21696.818999999996</c:v>
                </c:pt>
                <c:pt idx="396">
                  <c:v>21712.818999999996</c:v>
                </c:pt>
                <c:pt idx="397">
                  <c:v>21728.818999999996</c:v>
                </c:pt>
                <c:pt idx="398">
                  <c:v>21744.818999999996</c:v>
                </c:pt>
                <c:pt idx="399">
                  <c:v>21759.818999999996</c:v>
                </c:pt>
                <c:pt idx="400">
                  <c:v>21933.818999999996</c:v>
                </c:pt>
                <c:pt idx="401">
                  <c:v>21989.818999999996</c:v>
                </c:pt>
                <c:pt idx="402">
                  <c:v>22046.818999999996</c:v>
                </c:pt>
                <c:pt idx="403">
                  <c:v>22102.818999999996</c:v>
                </c:pt>
                <c:pt idx="404">
                  <c:v>22159.818999999996</c:v>
                </c:pt>
                <c:pt idx="405">
                  <c:v>22215.818999999996</c:v>
                </c:pt>
              </c:numCache>
            </c:numRef>
          </c:cat>
          <c:val>
            <c:numRef>
              <c:f>'Balancing market_figure'!$C$2:$C$407</c:f>
              <c:numCache>
                <c:formatCode>General</c:formatCode>
                <c:ptCount val="406"/>
                <c:pt idx="0">
                  <c:v>-49000</c:v>
                </c:pt>
                <c:pt idx="1">
                  <c:v>-48000</c:v>
                </c:pt>
                <c:pt idx="2">
                  <c:v>-15000</c:v>
                </c:pt>
                <c:pt idx="3">
                  <c:v>-15000</c:v>
                </c:pt>
                <c:pt idx="4">
                  <c:v>-12013</c:v>
                </c:pt>
                <c:pt idx="5">
                  <c:v>-12012</c:v>
                </c:pt>
                <c:pt idx="6">
                  <c:v>-12011</c:v>
                </c:pt>
                <c:pt idx="7">
                  <c:v>-12010</c:v>
                </c:pt>
                <c:pt idx="8">
                  <c:v>-12003</c:v>
                </c:pt>
                <c:pt idx="9">
                  <c:v>-12002</c:v>
                </c:pt>
                <c:pt idx="10">
                  <c:v>-12001</c:v>
                </c:pt>
                <c:pt idx="11">
                  <c:v>-12000</c:v>
                </c:pt>
                <c:pt idx="12">
                  <c:v>-16</c:v>
                </c:pt>
                <c:pt idx="13">
                  <c:v>-15</c:v>
                </c:pt>
                <c:pt idx="14">
                  <c:v>-14.5</c:v>
                </c:pt>
                <c:pt idx="15">
                  <c:v>-12</c:v>
                </c:pt>
                <c:pt idx="16">
                  <c:v>-11</c:v>
                </c:pt>
                <c:pt idx="17">
                  <c:v>-10.5</c:v>
                </c:pt>
                <c:pt idx="18">
                  <c:v>50</c:v>
                </c:pt>
                <c:pt idx="19">
                  <c:v>51</c:v>
                </c:pt>
                <c:pt idx="20">
                  <c:v>51.05</c:v>
                </c:pt>
                <c:pt idx="21">
                  <c:v>51.1</c:v>
                </c:pt>
                <c:pt idx="22">
                  <c:v>51.15</c:v>
                </c:pt>
                <c:pt idx="23">
                  <c:v>51.2</c:v>
                </c:pt>
                <c:pt idx="24">
                  <c:v>54</c:v>
                </c:pt>
                <c:pt idx="25">
                  <c:v>55</c:v>
                </c:pt>
                <c:pt idx="26">
                  <c:v>55.05</c:v>
                </c:pt>
                <c:pt idx="27">
                  <c:v>55.1</c:v>
                </c:pt>
                <c:pt idx="28">
                  <c:v>60</c:v>
                </c:pt>
                <c:pt idx="29">
                  <c:v>60</c:v>
                </c:pt>
                <c:pt idx="30">
                  <c:v>60</c:v>
                </c:pt>
                <c:pt idx="31">
                  <c:v>60</c:v>
                </c:pt>
                <c:pt idx="32">
                  <c:v>60</c:v>
                </c:pt>
                <c:pt idx="33">
                  <c:v>60</c:v>
                </c:pt>
                <c:pt idx="34">
                  <c:v>60</c:v>
                </c:pt>
                <c:pt idx="35">
                  <c:v>60</c:v>
                </c:pt>
                <c:pt idx="36">
                  <c:v>60</c:v>
                </c:pt>
                <c:pt idx="37">
                  <c:v>60</c:v>
                </c:pt>
                <c:pt idx="38">
                  <c:v>60</c:v>
                </c:pt>
                <c:pt idx="39">
                  <c:v>60</c:v>
                </c:pt>
                <c:pt idx="40">
                  <c:v>60</c:v>
                </c:pt>
                <c:pt idx="41">
                  <c:v>60</c:v>
                </c:pt>
                <c:pt idx="42">
                  <c:v>60</c:v>
                </c:pt>
                <c:pt idx="43">
                  <c:v>60</c:v>
                </c:pt>
                <c:pt idx="44">
                  <c:v>60</c:v>
                </c:pt>
                <c:pt idx="45">
                  <c:v>60</c:v>
                </c:pt>
                <c:pt idx="46">
                  <c:v>60</c:v>
                </c:pt>
                <c:pt idx="47">
                  <c:v>60</c:v>
                </c:pt>
                <c:pt idx="48">
                  <c:v>60.01</c:v>
                </c:pt>
                <c:pt idx="49">
                  <c:v>60.01</c:v>
                </c:pt>
                <c:pt idx="50">
                  <c:v>60.01</c:v>
                </c:pt>
                <c:pt idx="51">
                  <c:v>60.01</c:v>
                </c:pt>
                <c:pt idx="52">
                  <c:v>61</c:v>
                </c:pt>
                <c:pt idx="53">
                  <c:v>64.989999999999995</c:v>
                </c:pt>
                <c:pt idx="54">
                  <c:v>65</c:v>
                </c:pt>
                <c:pt idx="55">
                  <c:v>66.489999999999995</c:v>
                </c:pt>
                <c:pt idx="56">
                  <c:v>66.489999999999995</c:v>
                </c:pt>
                <c:pt idx="57">
                  <c:v>66.489999999999995</c:v>
                </c:pt>
                <c:pt idx="58">
                  <c:v>66.489999999999995</c:v>
                </c:pt>
                <c:pt idx="59">
                  <c:v>66.489999999999995</c:v>
                </c:pt>
                <c:pt idx="60">
                  <c:v>66.489999999999995</c:v>
                </c:pt>
                <c:pt idx="61">
                  <c:v>67.209999999999994</c:v>
                </c:pt>
                <c:pt idx="62">
                  <c:v>67.209999999999994</c:v>
                </c:pt>
                <c:pt idx="63">
                  <c:v>67.209999999999994</c:v>
                </c:pt>
                <c:pt idx="64">
                  <c:v>67.209999999999994</c:v>
                </c:pt>
                <c:pt idx="65">
                  <c:v>67.209999999999994</c:v>
                </c:pt>
                <c:pt idx="66">
                  <c:v>67.209999999999994</c:v>
                </c:pt>
                <c:pt idx="67">
                  <c:v>67.209999999999994</c:v>
                </c:pt>
                <c:pt idx="68">
                  <c:v>67.209999999999994</c:v>
                </c:pt>
                <c:pt idx="69">
                  <c:v>67.209999999999994</c:v>
                </c:pt>
                <c:pt idx="70">
                  <c:v>68.2</c:v>
                </c:pt>
                <c:pt idx="71">
                  <c:v>68.739999999999995</c:v>
                </c:pt>
                <c:pt idx="72">
                  <c:v>68.83</c:v>
                </c:pt>
                <c:pt idx="73">
                  <c:v>68.92</c:v>
                </c:pt>
                <c:pt idx="74">
                  <c:v>69.010000000000005</c:v>
                </c:pt>
                <c:pt idx="75">
                  <c:v>69.099999999999994</c:v>
                </c:pt>
                <c:pt idx="76">
                  <c:v>69.28</c:v>
                </c:pt>
                <c:pt idx="77">
                  <c:v>69.37</c:v>
                </c:pt>
                <c:pt idx="78">
                  <c:v>69.459999999999994</c:v>
                </c:pt>
                <c:pt idx="79">
                  <c:v>69.64</c:v>
                </c:pt>
                <c:pt idx="80">
                  <c:v>70</c:v>
                </c:pt>
                <c:pt idx="81">
                  <c:v>70.010000000000005</c:v>
                </c:pt>
                <c:pt idx="82">
                  <c:v>70.010000000000005</c:v>
                </c:pt>
                <c:pt idx="83">
                  <c:v>70.010000000000005</c:v>
                </c:pt>
                <c:pt idx="84">
                  <c:v>70.010000000000005</c:v>
                </c:pt>
                <c:pt idx="85">
                  <c:v>70.010000000000005</c:v>
                </c:pt>
                <c:pt idx="86">
                  <c:v>70.010000000000005</c:v>
                </c:pt>
                <c:pt idx="87">
                  <c:v>70.010000000000005</c:v>
                </c:pt>
                <c:pt idx="88">
                  <c:v>70.010000000000005</c:v>
                </c:pt>
                <c:pt idx="89">
                  <c:v>70.010000000000005</c:v>
                </c:pt>
                <c:pt idx="90">
                  <c:v>70.010000000000005</c:v>
                </c:pt>
                <c:pt idx="91">
                  <c:v>70.010000000000005</c:v>
                </c:pt>
                <c:pt idx="92">
                  <c:v>70.010000000000005</c:v>
                </c:pt>
                <c:pt idx="93">
                  <c:v>70.010000000000005</c:v>
                </c:pt>
                <c:pt idx="94">
                  <c:v>70.010000000000005</c:v>
                </c:pt>
                <c:pt idx="95">
                  <c:v>70.010000000000005</c:v>
                </c:pt>
                <c:pt idx="96">
                  <c:v>70.010000000000005</c:v>
                </c:pt>
                <c:pt idx="97">
                  <c:v>70.010000000000005</c:v>
                </c:pt>
                <c:pt idx="98">
                  <c:v>70.13</c:v>
                </c:pt>
                <c:pt idx="99">
                  <c:v>70.13</c:v>
                </c:pt>
                <c:pt idx="100">
                  <c:v>70.13</c:v>
                </c:pt>
                <c:pt idx="101">
                  <c:v>70.13</c:v>
                </c:pt>
                <c:pt idx="102">
                  <c:v>70.13</c:v>
                </c:pt>
                <c:pt idx="103">
                  <c:v>70.25</c:v>
                </c:pt>
                <c:pt idx="104">
                  <c:v>70.25</c:v>
                </c:pt>
                <c:pt idx="105">
                  <c:v>70.25</c:v>
                </c:pt>
                <c:pt idx="106">
                  <c:v>70.25</c:v>
                </c:pt>
                <c:pt idx="107">
                  <c:v>70.25</c:v>
                </c:pt>
                <c:pt idx="108">
                  <c:v>71</c:v>
                </c:pt>
                <c:pt idx="109">
                  <c:v>71</c:v>
                </c:pt>
                <c:pt idx="110">
                  <c:v>71</c:v>
                </c:pt>
                <c:pt idx="111">
                  <c:v>71</c:v>
                </c:pt>
                <c:pt idx="112">
                  <c:v>71</c:v>
                </c:pt>
                <c:pt idx="113">
                  <c:v>71</c:v>
                </c:pt>
                <c:pt idx="114">
                  <c:v>71</c:v>
                </c:pt>
                <c:pt idx="115">
                  <c:v>71</c:v>
                </c:pt>
                <c:pt idx="116">
                  <c:v>71</c:v>
                </c:pt>
                <c:pt idx="117">
                  <c:v>71.12</c:v>
                </c:pt>
                <c:pt idx="118">
                  <c:v>71.12</c:v>
                </c:pt>
                <c:pt idx="119">
                  <c:v>71.12</c:v>
                </c:pt>
                <c:pt idx="120">
                  <c:v>71.12</c:v>
                </c:pt>
                <c:pt idx="121">
                  <c:v>71.12</c:v>
                </c:pt>
                <c:pt idx="122">
                  <c:v>71.239999999999995</c:v>
                </c:pt>
                <c:pt idx="123">
                  <c:v>71.239999999999995</c:v>
                </c:pt>
                <c:pt idx="124">
                  <c:v>71.239999999999995</c:v>
                </c:pt>
                <c:pt idx="125">
                  <c:v>71.239999999999995</c:v>
                </c:pt>
                <c:pt idx="126">
                  <c:v>71.239999999999995</c:v>
                </c:pt>
                <c:pt idx="127">
                  <c:v>71.36</c:v>
                </c:pt>
                <c:pt idx="128">
                  <c:v>71.36</c:v>
                </c:pt>
                <c:pt idx="129">
                  <c:v>71.36</c:v>
                </c:pt>
                <c:pt idx="130">
                  <c:v>71.36</c:v>
                </c:pt>
                <c:pt idx="131">
                  <c:v>71.36</c:v>
                </c:pt>
                <c:pt idx="132">
                  <c:v>71.48</c:v>
                </c:pt>
                <c:pt idx="133">
                  <c:v>71.48</c:v>
                </c:pt>
                <c:pt idx="134">
                  <c:v>71.48</c:v>
                </c:pt>
                <c:pt idx="135">
                  <c:v>71.48</c:v>
                </c:pt>
                <c:pt idx="136">
                  <c:v>71.48</c:v>
                </c:pt>
                <c:pt idx="137">
                  <c:v>71.599999999999994</c:v>
                </c:pt>
                <c:pt idx="138">
                  <c:v>71.599999999999994</c:v>
                </c:pt>
                <c:pt idx="139">
                  <c:v>71.599999999999994</c:v>
                </c:pt>
                <c:pt idx="140">
                  <c:v>71.599999999999994</c:v>
                </c:pt>
                <c:pt idx="141">
                  <c:v>71.599999999999994</c:v>
                </c:pt>
                <c:pt idx="142">
                  <c:v>71.72</c:v>
                </c:pt>
                <c:pt idx="143">
                  <c:v>71.72</c:v>
                </c:pt>
                <c:pt idx="144">
                  <c:v>71.72</c:v>
                </c:pt>
                <c:pt idx="145">
                  <c:v>71.72</c:v>
                </c:pt>
                <c:pt idx="146">
                  <c:v>71.72</c:v>
                </c:pt>
                <c:pt idx="147">
                  <c:v>73.02</c:v>
                </c:pt>
                <c:pt idx="148">
                  <c:v>73.33</c:v>
                </c:pt>
                <c:pt idx="149">
                  <c:v>73.36</c:v>
                </c:pt>
                <c:pt idx="150">
                  <c:v>73.459999999999994</c:v>
                </c:pt>
                <c:pt idx="151">
                  <c:v>80</c:v>
                </c:pt>
                <c:pt idx="152">
                  <c:v>80.010000000000005</c:v>
                </c:pt>
                <c:pt idx="153">
                  <c:v>80.33</c:v>
                </c:pt>
                <c:pt idx="154">
                  <c:v>80.45</c:v>
                </c:pt>
                <c:pt idx="155">
                  <c:v>80.459999999999994</c:v>
                </c:pt>
                <c:pt idx="156">
                  <c:v>81</c:v>
                </c:pt>
                <c:pt idx="157">
                  <c:v>82</c:v>
                </c:pt>
                <c:pt idx="158">
                  <c:v>91.73</c:v>
                </c:pt>
                <c:pt idx="159">
                  <c:v>92</c:v>
                </c:pt>
                <c:pt idx="160">
                  <c:v>92</c:v>
                </c:pt>
                <c:pt idx="161">
                  <c:v>92</c:v>
                </c:pt>
                <c:pt idx="162">
                  <c:v>108.08</c:v>
                </c:pt>
                <c:pt idx="163">
                  <c:v>108.09</c:v>
                </c:pt>
                <c:pt idx="164">
                  <c:v>108.33</c:v>
                </c:pt>
                <c:pt idx="165">
                  <c:v>108.98</c:v>
                </c:pt>
                <c:pt idx="166">
                  <c:v>128.53</c:v>
                </c:pt>
                <c:pt idx="167">
                  <c:v>129.18</c:v>
                </c:pt>
                <c:pt idx="168">
                  <c:v>129.33000000000001</c:v>
                </c:pt>
                <c:pt idx="169">
                  <c:v>129.65</c:v>
                </c:pt>
                <c:pt idx="170">
                  <c:v>155</c:v>
                </c:pt>
                <c:pt idx="171">
                  <c:v>155</c:v>
                </c:pt>
                <c:pt idx="172">
                  <c:v>155</c:v>
                </c:pt>
                <c:pt idx="173">
                  <c:v>155</c:v>
                </c:pt>
                <c:pt idx="174">
                  <c:v>187.28</c:v>
                </c:pt>
                <c:pt idx="175">
                  <c:v>187.29</c:v>
                </c:pt>
                <c:pt idx="176">
                  <c:v>189.06</c:v>
                </c:pt>
                <c:pt idx="177">
                  <c:v>190.86</c:v>
                </c:pt>
                <c:pt idx="178">
                  <c:v>276.91000000000003</c:v>
                </c:pt>
                <c:pt idx="179">
                  <c:v>277.02999999999997</c:v>
                </c:pt>
                <c:pt idx="180">
                  <c:v>277.14999999999998</c:v>
                </c:pt>
                <c:pt idx="181">
                  <c:v>288.8</c:v>
                </c:pt>
                <c:pt idx="182">
                  <c:v>288.92</c:v>
                </c:pt>
                <c:pt idx="183">
                  <c:v>289.04000000000002</c:v>
                </c:pt>
                <c:pt idx="184">
                  <c:v>291.27999999999997</c:v>
                </c:pt>
                <c:pt idx="185">
                  <c:v>291.39999999999998</c:v>
                </c:pt>
                <c:pt idx="186">
                  <c:v>291.52</c:v>
                </c:pt>
                <c:pt idx="187">
                  <c:v>293.75</c:v>
                </c:pt>
                <c:pt idx="188">
                  <c:v>293.87</c:v>
                </c:pt>
                <c:pt idx="189">
                  <c:v>293.99</c:v>
                </c:pt>
                <c:pt idx="190">
                  <c:v>296.43</c:v>
                </c:pt>
                <c:pt idx="191">
                  <c:v>296.55</c:v>
                </c:pt>
                <c:pt idx="192">
                  <c:v>296.67</c:v>
                </c:pt>
                <c:pt idx="193">
                  <c:v>296.67</c:v>
                </c:pt>
                <c:pt idx="194">
                  <c:v>296.79000000000002</c:v>
                </c:pt>
                <c:pt idx="195">
                  <c:v>296.79000000000002</c:v>
                </c:pt>
                <c:pt idx="196">
                  <c:v>296.91000000000003</c:v>
                </c:pt>
                <c:pt idx="197">
                  <c:v>296.91000000000003</c:v>
                </c:pt>
                <c:pt idx="198">
                  <c:v>297.02999999999997</c:v>
                </c:pt>
                <c:pt idx="199">
                  <c:v>297.52</c:v>
                </c:pt>
                <c:pt idx="200">
                  <c:v>297.64</c:v>
                </c:pt>
                <c:pt idx="201">
                  <c:v>297.76</c:v>
                </c:pt>
                <c:pt idx="202">
                  <c:v>299.36</c:v>
                </c:pt>
                <c:pt idx="203">
                  <c:v>299.48</c:v>
                </c:pt>
                <c:pt idx="204">
                  <c:v>299.60000000000002</c:v>
                </c:pt>
                <c:pt idx="205">
                  <c:v>332.75</c:v>
                </c:pt>
                <c:pt idx="206">
                  <c:v>340</c:v>
                </c:pt>
                <c:pt idx="207">
                  <c:v>341</c:v>
                </c:pt>
                <c:pt idx="208">
                  <c:v>342</c:v>
                </c:pt>
                <c:pt idx="209">
                  <c:v>343</c:v>
                </c:pt>
                <c:pt idx="210">
                  <c:v>344</c:v>
                </c:pt>
                <c:pt idx="211">
                  <c:v>345</c:v>
                </c:pt>
                <c:pt idx="212">
                  <c:v>346</c:v>
                </c:pt>
                <c:pt idx="213">
                  <c:v>347</c:v>
                </c:pt>
                <c:pt idx="214">
                  <c:v>348</c:v>
                </c:pt>
                <c:pt idx="215">
                  <c:v>349</c:v>
                </c:pt>
                <c:pt idx="216">
                  <c:v>353.89</c:v>
                </c:pt>
                <c:pt idx="217">
                  <c:v>354.87</c:v>
                </c:pt>
                <c:pt idx="218">
                  <c:v>354.88</c:v>
                </c:pt>
                <c:pt idx="219">
                  <c:v>355.28</c:v>
                </c:pt>
                <c:pt idx="220">
                  <c:v>355.29</c:v>
                </c:pt>
                <c:pt idx="221">
                  <c:v>355.91</c:v>
                </c:pt>
                <c:pt idx="222">
                  <c:v>356.77</c:v>
                </c:pt>
                <c:pt idx="223">
                  <c:v>356.77</c:v>
                </c:pt>
                <c:pt idx="224">
                  <c:v>357.79</c:v>
                </c:pt>
                <c:pt idx="225">
                  <c:v>357.8</c:v>
                </c:pt>
                <c:pt idx="226">
                  <c:v>357.89</c:v>
                </c:pt>
                <c:pt idx="227">
                  <c:v>357.91</c:v>
                </c:pt>
                <c:pt idx="228">
                  <c:v>359.47</c:v>
                </c:pt>
                <c:pt idx="229">
                  <c:v>359.47</c:v>
                </c:pt>
                <c:pt idx="230">
                  <c:v>359.91</c:v>
                </c:pt>
                <c:pt idx="231">
                  <c:v>360.38</c:v>
                </c:pt>
                <c:pt idx="232">
                  <c:v>361.91</c:v>
                </c:pt>
                <c:pt idx="233">
                  <c:v>362.16</c:v>
                </c:pt>
                <c:pt idx="234">
                  <c:v>362.16</c:v>
                </c:pt>
                <c:pt idx="235">
                  <c:v>363.71</c:v>
                </c:pt>
                <c:pt idx="236">
                  <c:v>363.91</c:v>
                </c:pt>
                <c:pt idx="237">
                  <c:v>364.86</c:v>
                </c:pt>
                <c:pt idx="238">
                  <c:v>364.86</c:v>
                </c:pt>
                <c:pt idx="239">
                  <c:v>365.91</c:v>
                </c:pt>
                <c:pt idx="240">
                  <c:v>367.04</c:v>
                </c:pt>
                <c:pt idx="241">
                  <c:v>367.55</c:v>
                </c:pt>
                <c:pt idx="242">
                  <c:v>367.55</c:v>
                </c:pt>
                <c:pt idx="243">
                  <c:v>367.91</c:v>
                </c:pt>
                <c:pt idx="244">
                  <c:v>369.89</c:v>
                </c:pt>
                <c:pt idx="245">
                  <c:v>369.91</c:v>
                </c:pt>
                <c:pt idx="246">
                  <c:v>370.37</c:v>
                </c:pt>
                <c:pt idx="247">
                  <c:v>370.49</c:v>
                </c:pt>
                <c:pt idx="248">
                  <c:v>370.49</c:v>
                </c:pt>
                <c:pt idx="249">
                  <c:v>371.87</c:v>
                </c:pt>
                <c:pt idx="250">
                  <c:v>371.88</c:v>
                </c:pt>
                <c:pt idx="251">
                  <c:v>373.19</c:v>
                </c:pt>
                <c:pt idx="252">
                  <c:v>373.19</c:v>
                </c:pt>
                <c:pt idx="253">
                  <c:v>373.7</c:v>
                </c:pt>
                <c:pt idx="254">
                  <c:v>373.89</c:v>
                </c:pt>
                <c:pt idx="255">
                  <c:v>375.88</c:v>
                </c:pt>
                <c:pt idx="256">
                  <c:v>375.88</c:v>
                </c:pt>
                <c:pt idx="257">
                  <c:v>378.58</c:v>
                </c:pt>
                <c:pt idx="258">
                  <c:v>378.58</c:v>
                </c:pt>
                <c:pt idx="259">
                  <c:v>381</c:v>
                </c:pt>
                <c:pt idx="260">
                  <c:v>381.27</c:v>
                </c:pt>
                <c:pt idx="261">
                  <c:v>381.27</c:v>
                </c:pt>
                <c:pt idx="262">
                  <c:v>381.89</c:v>
                </c:pt>
                <c:pt idx="263">
                  <c:v>382</c:v>
                </c:pt>
                <c:pt idx="264">
                  <c:v>383</c:v>
                </c:pt>
                <c:pt idx="265">
                  <c:v>384</c:v>
                </c:pt>
                <c:pt idx="266">
                  <c:v>385</c:v>
                </c:pt>
                <c:pt idx="267">
                  <c:v>386</c:v>
                </c:pt>
                <c:pt idx="268">
                  <c:v>387</c:v>
                </c:pt>
                <c:pt idx="269">
                  <c:v>388</c:v>
                </c:pt>
                <c:pt idx="270">
                  <c:v>389</c:v>
                </c:pt>
                <c:pt idx="271">
                  <c:v>393.89</c:v>
                </c:pt>
                <c:pt idx="272">
                  <c:v>393.89</c:v>
                </c:pt>
                <c:pt idx="273">
                  <c:v>405.39</c:v>
                </c:pt>
                <c:pt idx="274">
                  <c:v>410.92</c:v>
                </c:pt>
                <c:pt idx="275">
                  <c:v>411.69</c:v>
                </c:pt>
                <c:pt idx="276">
                  <c:v>413.89</c:v>
                </c:pt>
                <c:pt idx="277">
                  <c:v>417.99</c:v>
                </c:pt>
                <c:pt idx="278">
                  <c:v>433.89</c:v>
                </c:pt>
                <c:pt idx="279">
                  <c:v>462.37</c:v>
                </c:pt>
                <c:pt idx="280">
                  <c:v>463.37</c:v>
                </c:pt>
                <c:pt idx="281">
                  <c:v>512.37</c:v>
                </c:pt>
                <c:pt idx="282">
                  <c:v>513.37</c:v>
                </c:pt>
                <c:pt idx="283">
                  <c:v>562.37</c:v>
                </c:pt>
                <c:pt idx="284">
                  <c:v>563.37</c:v>
                </c:pt>
                <c:pt idx="285">
                  <c:v>663.37</c:v>
                </c:pt>
                <c:pt idx="286">
                  <c:v>713.37</c:v>
                </c:pt>
                <c:pt idx="287">
                  <c:v>763.37</c:v>
                </c:pt>
                <c:pt idx="288">
                  <c:v>800</c:v>
                </c:pt>
                <c:pt idx="289">
                  <c:v>850</c:v>
                </c:pt>
                <c:pt idx="290">
                  <c:v>900</c:v>
                </c:pt>
                <c:pt idx="291">
                  <c:v>1290</c:v>
                </c:pt>
                <c:pt idx="292">
                  <c:v>1290</c:v>
                </c:pt>
                <c:pt idx="293">
                  <c:v>1290</c:v>
                </c:pt>
                <c:pt idx="294">
                  <c:v>1295</c:v>
                </c:pt>
                <c:pt idx="295">
                  <c:v>1295</c:v>
                </c:pt>
                <c:pt idx="296">
                  <c:v>1295</c:v>
                </c:pt>
                <c:pt idx="297">
                  <c:v>1300</c:v>
                </c:pt>
                <c:pt idx="298">
                  <c:v>1300</c:v>
                </c:pt>
                <c:pt idx="299">
                  <c:v>1300</c:v>
                </c:pt>
                <c:pt idx="300">
                  <c:v>1400.67</c:v>
                </c:pt>
                <c:pt idx="301">
                  <c:v>1414.67</c:v>
                </c:pt>
                <c:pt idx="302">
                  <c:v>1429.67</c:v>
                </c:pt>
                <c:pt idx="303">
                  <c:v>1443.67</c:v>
                </c:pt>
                <c:pt idx="304">
                  <c:v>1457.67</c:v>
                </c:pt>
                <c:pt idx="305">
                  <c:v>1471.67</c:v>
                </c:pt>
                <c:pt idx="306">
                  <c:v>1486.67</c:v>
                </c:pt>
                <c:pt idx="307">
                  <c:v>1499.99</c:v>
                </c:pt>
                <c:pt idx="308">
                  <c:v>1500</c:v>
                </c:pt>
                <c:pt idx="309">
                  <c:v>1500.67</c:v>
                </c:pt>
                <c:pt idx="310">
                  <c:v>1570.75</c:v>
                </c:pt>
                <c:pt idx="311">
                  <c:v>1572.75</c:v>
                </c:pt>
                <c:pt idx="312">
                  <c:v>1581.75</c:v>
                </c:pt>
                <c:pt idx="313">
                  <c:v>1583.75</c:v>
                </c:pt>
                <c:pt idx="314">
                  <c:v>1592.75</c:v>
                </c:pt>
                <c:pt idx="315">
                  <c:v>1594.75</c:v>
                </c:pt>
                <c:pt idx="316">
                  <c:v>1603.75</c:v>
                </c:pt>
                <c:pt idx="317">
                  <c:v>1605.75</c:v>
                </c:pt>
                <c:pt idx="318">
                  <c:v>1614.75</c:v>
                </c:pt>
                <c:pt idx="319">
                  <c:v>1616.75</c:v>
                </c:pt>
                <c:pt idx="320">
                  <c:v>1626.75</c:v>
                </c:pt>
                <c:pt idx="321">
                  <c:v>1628.75</c:v>
                </c:pt>
                <c:pt idx="322">
                  <c:v>1637.75</c:v>
                </c:pt>
                <c:pt idx="323">
                  <c:v>1639.75</c:v>
                </c:pt>
                <c:pt idx="324">
                  <c:v>1648.75</c:v>
                </c:pt>
                <c:pt idx="325">
                  <c:v>1650.75</c:v>
                </c:pt>
                <c:pt idx="326">
                  <c:v>1659.75</c:v>
                </c:pt>
                <c:pt idx="327">
                  <c:v>1661.75</c:v>
                </c:pt>
                <c:pt idx="328">
                  <c:v>1670.75</c:v>
                </c:pt>
                <c:pt idx="329">
                  <c:v>1672.75</c:v>
                </c:pt>
                <c:pt idx="330">
                  <c:v>1714.9</c:v>
                </c:pt>
                <c:pt idx="331">
                  <c:v>1725.9</c:v>
                </c:pt>
                <c:pt idx="332">
                  <c:v>1736.9</c:v>
                </c:pt>
                <c:pt idx="333">
                  <c:v>1747.9</c:v>
                </c:pt>
                <c:pt idx="334">
                  <c:v>1758.9</c:v>
                </c:pt>
                <c:pt idx="335">
                  <c:v>1770.9</c:v>
                </c:pt>
                <c:pt idx="336">
                  <c:v>1781.9</c:v>
                </c:pt>
                <c:pt idx="337">
                  <c:v>1792.9</c:v>
                </c:pt>
                <c:pt idx="338">
                  <c:v>1803.9</c:v>
                </c:pt>
                <c:pt idx="339">
                  <c:v>1814.9</c:v>
                </c:pt>
                <c:pt idx="340">
                  <c:v>4100</c:v>
                </c:pt>
                <c:pt idx="341">
                  <c:v>4105</c:v>
                </c:pt>
                <c:pt idx="342">
                  <c:v>4110</c:v>
                </c:pt>
                <c:pt idx="343">
                  <c:v>4115</c:v>
                </c:pt>
                <c:pt idx="344">
                  <c:v>4120</c:v>
                </c:pt>
                <c:pt idx="345">
                  <c:v>4130</c:v>
                </c:pt>
                <c:pt idx="346">
                  <c:v>4135</c:v>
                </c:pt>
                <c:pt idx="347">
                  <c:v>4155</c:v>
                </c:pt>
                <c:pt idx="348">
                  <c:v>4160</c:v>
                </c:pt>
                <c:pt idx="349">
                  <c:v>4205</c:v>
                </c:pt>
                <c:pt idx="350">
                  <c:v>4210</c:v>
                </c:pt>
                <c:pt idx="351">
                  <c:v>4250</c:v>
                </c:pt>
                <c:pt idx="352">
                  <c:v>4255</c:v>
                </c:pt>
                <c:pt idx="353">
                  <c:v>4260</c:v>
                </c:pt>
                <c:pt idx="354">
                  <c:v>4265</c:v>
                </c:pt>
                <c:pt idx="355">
                  <c:v>4270</c:v>
                </c:pt>
                <c:pt idx="356">
                  <c:v>4275</c:v>
                </c:pt>
                <c:pt idx="357">
                  <c:v>4280</c:v>
                </c:pt>
                <c:pt idx="358">
                  <c:v>4285</c:v>
                </c:pt>
                <c:pt idx="359">
                  <c:v>4290</c:v>
                </c:pt>
                <c:pt idx="360">
                  <c:v>4300</c:v>
                </c:pt>
                <c:pt idx="361">
                  <c:v>4305</c:v>
                </c:pt>
                <c:pt idx="362">
                  <c:v>4310</c:v>
                </c:pt>
                <c:pt idx="363">
                  <c:v>4315</c:v>
                </c:pt>
                <c:pt idx="364">
                  <c:v>4320</c:v>
                </c:pt>
                <c:pt idx="365">
                  <c:v>4325</c:v>
                </c:pt>
                <c:pt idx="366">
                  <c:v>4330</c:v>
                </c:pt>
                <c:pt idx="367">
                  <c:v>4335</c:v>
                </c:pt>
                <c:pt idx="368">
                  <c:v>4340</c:v>
                </c:pt>
                <c:pt idx="369">
                  <c:v>4345</c:v>
                </c:pt>
                <c:pt idx="370">
                  <c:v>4350</c:v>
                </c:pt>
                <c:pt idx="371">
                  <c:v>4355</c:v>
                </c:pt>
                <c:pt idx="372">
                  <c:v>4360</c:v>
                </c:pt>
                <c:pt idx="373">
                  <c:v>4365</c:v>
                </c:pt>
                <c:pt idx="374">
                  <c:v>4370</c:v>
                </c:pt>
                <c:pt idx="375">
                  <c:v>4375</c:v>
                </c:pt>
                <c:pt idx="376">
                  <c:v>4380</c:v>
                </c:pt>
                <c:pt idx="377">
                  <c:v>4385</c:v>
                </c:pt>
                <c:pt idx="378">
                  <c:v>4390</c:v>
                </c:pt>
                <c:pt idx="379">
                  <c:v>4395</c:v>
                </c:pt>
                <c:pt idx="380">
                  <c:v>4400</c:v>
                </c:pt>
                <c:pt idx="381">
                  <c:v>4405</c:v>
                </c:pt>
                <c:pt idx="382">
                  <c:v>4410</c:v>
                </c:pt>
                <c:pt idx="383">
                  <c:v>4415</c:v>
                </c:pt>
                <c:pt idx="384">
                  <c:v>4420</c:v>
                </c:pt>
                <c:pt idx="385">
                  <c:v>4425</c:v>
                </c:pt>
                <c:pt idx="386">
                  <c:v>4430</c:v>
                </c:pt>
                <c:pt idx="387">
                  <c:v>4435</c:v>
                </c:pt>
                <c:pt idx="388">
                  <c:v>4440</c:v>
                </c:pt>
                <c:pt idx="389">
                  <c:v>4445</c:v>
                </c:pt>
                <c:pt idx="390">
                  <c:v>4450</c:v>
                </c:pt>
                <c:pt idx="391">
                  <c:v>4455</c:v>
                </c:pt>
                <c:pt idx="392">
                  <c:v>4460</c:v>
                </c:pt>
                <c:pt idx="393">
                  <c:v>4465</c:v>
                </c:pt>
                <c:pt idx="394">
                  <c:v>4470</c:v>
                </c:pt>
                <c:pt idx="395">
                  <c:v>4475</c:v>
                </c:pt>
                <c:pt idx="396">
                  <c:v>4480</c:v>
                </c:pt>
                <c:pt idx="397">
                  <c:v>4485</c:v>
                </c:pt>
                <c:pt idx="398">
                  <c:v>4490</c:v>
                </c:pt>
                <c:pt idx="399">
                  <c:v>4495</c:v>
                </c:pt>
                <c:pt idx="400">
                  <c:v>49000</c:v>
                </c:pt>
                <c:pt idx="401">
                  <c:v>49010</c:v>
                </c:pt>
                <c:pt idx="402">
                  <c:v>49020</c:v>
                </c:pt>
                <c:pt idx="403">
                  <c:v>49030</c:v>
                </c:pt>
                <c:pt idx="404">
                  <c:v>49040</c:v>
                </c:pt>
                <c:pt idx="405">
                  <c:v>49050</c:v>
                </c:pt>
              </c:numCache>
            </c:numRef>
          </c:val>
          <c:smooth val="0"/>
          <c:extLst>
            <c:ext xmlns:c16="http://schemas.microsoft.com/office/drawing/2014/chart" uri="{C3380CC4-5D6E-409C-BE32-E72D297353CC}">
              <c16:uniqueId val="{00000000-3023-4ADC-86DB-416528699353}"/>
            </c:ext>
          </c:extLst>
        </c:ser>
        <c:dLbls>
          <c:showLegendKey val="0"/>
          <c:showVal val="0"/>
          <c:showCatName val="0"/>
          <c:showSerName val="0"/>
          <c:showPercent val="0"/>
          <c:showBubbleSize val="0"/>
        </c:dLbls>
        <c:smooth val="0"/>
        <c:axId val="1760741104"/>
        <c:axId val="1760741520"/>
      </c:lineChart>
      <c:catAx>
        <c:axId val="1760741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Power supply (MWh)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l-P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60741520"/>
        <c:crossesAt val="0"/>
        <c:auto val="1"/>
        <c:lblAlgn val="ctr"/>
        <c:lblOffset val="100"/>
        <c:noMultiLvlLbl val="0"/>
      </c:catAx>
      <c:valAx>
        <c:axId val="1760741520"/>
        <c:scaling>
          <c:orientation val="minMax"/>
          <c:max val="1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Bids price (PLN/MWh)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l-PL"/>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60741104"/>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7/12/2023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440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2569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532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7851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4257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605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1829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15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2995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425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7/12/2023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6493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7/12/2023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78750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chart" Target="../charts/chart1.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2" Type="http://schemas.openxmlformats.org/officeDocument/2006/relationships/image" Target="../media/image35.png"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hyperlink" Target="https://www.pse.pl/obszary-dzialalnosci/rynek-energii/ceny-i-ilosc-energii-na-rynku-bilansujacym" TargetMode="External" /><Relationship Id="rId2" Type="http://schemas.openxmlformats.org/officeDocument/2006/relationships/hyperlink" Target="https://re.jrc.ec.europa.eu/pvg_tools/en/" TargetMode="External" /><Relationship Id="rId1" Type="http://schemas.openxmlformats.org/officeDocument/2006/relationships/slideLayout" Target="../slideLayouts/slideLayout2.xml" /><Relationship Id="rId4" Type="http://schemas.openxmlformats.org/officeDocument/2006/relationships/hyperlink" Target="https://www.pse.pl/dane-systemowe/funkcjonowanie-kse/raporty-dobowe-z-pracy-kse/wielkosci-podstawowe" TargetMode="External" /></Relationships>
</file>

<file path=ppt/slides/_rels/slide40.xml.rels><?xml version="1.0" encoding="UTF-8" standalone="yes"?>
<Relationships xmlns="http://schemas.openxmlformats.org/package/2006/relationships"><Relationship Id="rId2" Type="http://schemas.openxmlformats.org/officeDocument/2006/relationships/image" Target="../media/image37.png" /><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3" Type="http://schemas.openxmlformats.org/officeDocument/2006/relationships/image" Target="../media/image39.png" /><Relationship Id="rId2" Type="http://schemas.openxmlformats.org/officeDocument/2006/relationships/image" Target="../media/image38.png" /><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3" Type="http://schemas.openxmlformats.org/officeDocument/2006/relationships/image" Target="../media/image41.png" /><Relationship Id="rId2" Type="http://schemas.openxmlformats.org/officeDocument/2006/relationships/image" Target="../media/image40.png" /><Relationship Id="rId1" Type="http://schemas.openxmlformats.org/officeDocument/2006/relationships/slideLayout" Target="../slideLayouts/slideLayout2.xml" /></Relationships>
</file>

<file path=ppt/slides/_rels/slide43.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image" Target="../media/image42.png" /><Relationship Id="rId1" Type="http://schemas.openxmlformats.org/officeDocument/2006/relationships/slideLayout" Target="../slideLayouts/slideLayout2.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standalone="yes"?>
<Relationships xmlns="http://schemas.openxmlformats.org/package/2006/relationships"><Relationship Id="rId8" Type="http://schemas.openxmlformats.org/officeDocument/2006/relationships/image" Target="../media/image50.png" /><Relationship Id="rId3" Type="http://schemas.openxmlformats.org/officeDocument/2006/relationships/image" Target="../media/image45.png" /><Relationship Id="rId7" Type="http://schemas.openxmlformats.org/officeDocument/2006/relationships/image" Target="../media/image49.png" /><Relationship Id="rId2" Type="http://schemas.openxmlformats.org/officeDocument/2006/relationships/image" Target="../media/image44.png" /><Relationship Id="rId1" Type="http://schemas.openxmlformats.org/officeDocument/2006/relationships/slideLayout" Target="../slideLayouts/slideLayout2.xml" /><Relationship Id="rId6" Type="http://schemas.openxmlformats.org/officeDocument/2006/relationships/image" Target="../media/image48.png" /><Relationship Id="rId5" Type="http://schemas.openxmlformats.org/officeDocument/2006/relationships/image" Target="../media/image47.png" /><Relationship Id="rId4" Type="http://schemas.openxmlformats.org/officeDocument/2006/relationships/image" Target="../media/image46.png" /><Relationship Id="rId9" Type="http://schemas.openxmlformats.org/officeDocument/2006/relationships/image" Target="../media/image51.png" /></Relationships>
</file>

<file path=ppt/slides/_rels/slide46.xml.rels><?xml version="1.0" encoding="UTF-8" standalone="yes"?>
<Relationships xmlns="http://schemas.openxmlformats.org/package/2006/relationships"><Relationship Id="rId8" Type="http://schemas.openxmlformats.org/officeDocument/2006/relationships/image" Target="../media/image58.png" /><Relationship Id="rId3" Type="http://schemas.openxmlformats.org/officeDocument/2006/relationships/image" Target="../media/image53.png" /><Relationship Id="rId7" Type="http://schemas.openxmlformats.org/officeDocument/2006/relationships/image" Target="../media/image57.png" /><Relationship Id="rId2" Type="http://schemas.openxmlformats.org/officeDocument/2006/relationships/image" Target="../media/image52.png" /><Relationship Id="rId1" Type="http://schemas.openxmlformats.org/officeDocument/2006/relationships/slideLayout" Target="../slideLayouts/slideLayout2.xml" /><Relationship Id="rId6" Type="http://schemas.openxmlformats.org/officeDocument/2006/relationships/image" Target="../media/image56.png" /><Relationship Id="rId5" Type="http://schemas.openxmlformats.org/officeDocument/2006/relationships/image" Target="../media/image55.png" /><Relationship Id="rId4" Type="http://schemas.openxmlformats.org/officeDocument/2006/relationships/image" Target="../media/image54.png" /></Relationships>
</file>

<file path=ppt/slides/_rels/slide47.xml.rels><?xml version="1.0" encoding="UTF-8" standalone="yes"?>
<Relationships xmlns="http://schemas.openxmlformats.org/package/2006/relationships"><Relationship Id="rId2" Type="http://schemas.openxmlformats.org/officeDocument/2006/relationships/image" Target="../media/image59.png" /><Relationship Id="rId1" Type="http://schemas.openxmlformats.org/officeDocument/2006/relationships/slideLayout" Target="../slideLayouts/slideLayout2.xml" /></Relationships>
</file>

<file path=ppt/slides/_rels/slide48.xml.rels><?xml version="1.0" encoding="UTF-8" standalone="yes"?>
<Relationships xmlns="http://schemas.openxmlformats.org/package/2006/relationships"><Relationship Id="rId8" Type="http://schemas.openxmlformats.org/officeDocument/2006/relationships/image" Target="../media/image66.png" /><Relationship Id="rId3" Type="http://schemas.openxmlformats.org/officeDocument/2006/relationships/image" Target="../media/image61.png" /><Relationship Id="rId7" Type="http://schemas.openxmlformats.org/officeDocument/2006/relationships/image" Target="../media/image65.png" /><Relationship Id="rId2" Type="http://schemas.openxmlformats.org/officeDocument/2006/relationships/image" Target="../media/image60.png" /><Relationship Id="rId1" Type="http://schemas.openxmlformats.org/officeDocument/2006/relationships/slideLayout" Target="../slideLayouts/slideLayout2.xml" /><Relationship Id="rId6" Type="http://schemas.openxmlformats.org/officeDocument/2006/relationships/image" Target="../media/image64.png" /><Relationship Id="rId5" Type="http://schemas.openxmlformats.org/officeDocument/2006/relationships/image" Target="../media/image63.png" /><Relationship Id="rId4" Type="http://schemas.openxmlformats.org/officeDocument/2006/relationships/image" Target="../media/image62.png" /></Relationships>
</file>

<file path=ppt/slides/_rels/slide49.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50.xml.rels><?xml version="1.0" encoding="UTF-8" standalone="yes"?>
<Relationships xmlns="http://schemas.openxmlformats.org/package/2006/relationships"><Relationship Id="rId8" Type="http://schemas.openxmlformats.org/officeDocument/2006/relationships/image" Target="../media/image74.png" /><Relationship Id="rId3" Type="http://schemas.openxmlformats.org/officeDocument/2006/relationships/image" Target="../media/image69.png" /><Relationship Id="rId7" Type="http://schemas.openxmlformats.org/officeDocument/2006/relationships/image" Target="../media/image73.png" /><Relationship Id="rId2" Type="http://schemas.openxmlformats.org/officeDocument/2006/relationships/image" Target="../media/image68.png" /><Relationship Id="rId1" Type="http://schemas.openxmlformats.org/officeDocument/2006/relationships/slideLayout" Target="../slideLayouts/slideLayout2.xml" /><Relationship Id="rId6" Type="http://schemas.openxmlformats.org/officeDocument/2006/relationships/image" Target="../media/image72.png" /><Relationship Id="rId5" Type="http://schemas.openxmlformats.org/officeDocument/2006/relationships/image" Target="../media/image71.png" /><Relationship Id="rId4" Type="http://schemas.openxmlformats.org/officeDocument/2006/relationships/image" Target="../media/image70.png" /></Relationships>
</file>

<file path=ppt/slides/_rels/slide51.xml.rels><?xml version="1.0" encoding="UTF-8" standalone="yes"?>
<Relationships xmlns="http://schemas.openxmlformats.org/package/2006/relationships"><Relationship Id="rId2" Type="http://schemas.openxmlformats.org/officeDocument/2006/relationships/image" Target="../media/image75.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 descr="Financial graphs on a dark display">
            <a:extLst>
              <a:ext uri="{FF2B5EF4-FFF2-40B4-BE49-F238E27FC236}">
                <a16:creationId xmlns:a16="http://schemas.microsoft.com/office/drawing/2014/main" id="{B7792EBF-6FAB-D689-472E-689E03167A83}"/>
              </a:ext>
            </a:extLst>
          </p:cNvPr>
          <p:cNvPicPr>
            <a:picLocks noChangeAspect="1"/>
          </p:cNvPicPr>
          <p:nvPr/>
        </p:nvPicPr>
        <p:blipFill rotWithShape="1">
          <a:blip r:embed="rId2">
            <a:alphaModFix amt="70000"/>
          </a:blip>
          <a:srcRect t="9996"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ytuł 1">
            <a:extLst>
              <a:ext uri="{FF2B5EF4-FFF2-40B4-BE49-F238E27FC236}">
                <a16:creationId xmlns:a16="http://schemas.microsoft.com/office/drawing/2014/main" id="{27400F25-2ABD-361A-A897-8592F9F5E4F2}"/>
              </a:ext>
            </a:extLst>
          </p:cNvPr>
          <p:cNvSpPr>
            <a:spLocks noGrp="1"/>
          </p:cNvSpPr>
          <p:nvPr>
            <p:ph type="ctrTitle"/>
          </p:nvPr>
        </p:nvSpPr>
        <p:spPr>
          <a:xfrm>
            <a:off x="5001841" y="726641"/>
            <a:ext cx="5998193" cy="3187427"/>
          </a:xfrm>
        </p:spPr>
        <p:txBody>
          <a:bodyPr>
            <a:normAutofit/>
          </a:bodyPr>
          <a:lstStyle/>
          <a:p>
            <a:pPr algn="r">
              <a:lnSpc>
                <a:spcPct val="90000"/>
              </a:lnSpc>
            </a:pPr>
            <a:r>
              <a:rPr lang="en-GB" sz="5400" dirty="0">
                <a:solidFill>
                  <a:srgbClr val="FFFFFF"/>
                </a:solidFill>
              </a:rPr>
              <a:t>Data Analytics</a:t>
            </a:r>
            <a:br>
              <a:rPr lang="pl-PL" sz="5400" dirty="0">
                <a:solidFill>
                  <a:srgbClr val="FFFFFF"/>
                </a:solidFill>
              </a:rPr>
            </a:br>
            <a:br>
              <a:rPr lang="en-GB" sz="5400" dirty="0">
                <a:solidFill>
                  <a:srgbClr val="FFFFFF"/>
                </a:solidFill>
              </a:rPr>
            </a:br>
            <a:r>
              <a:rPr lang="en-GB" sz="5400" dirty="0">
                <a:solidFill>
                  <a:srgbClr val="FFFFFF"/>
                </a:solidFill>
              </a:rPr>
              <a:t>Predicting electricity prices </a:t>
            </a:r>
          </a:p>
        </p:txBody>
      </p:sp>
      <p:sp>
        <p:nvSpPr>
          <p:cNvPr id="3" name="Podtytuł 2">
            <a:extLst>
              <a:ext uri="{FF2B5EF4-FFF2-40B4-BE49-F238E27FC236}">
                <a16:creationId xmlns:a16="http://schemas.microsoft.com/office/drawing/2014/main" id="{019B3AF5-5A59-79D4-F8D3-4CADBD6FBFEB}"/>
              </a:ext>
            </a:extLst>
          </p:cNvPr>
          <p:cNvSpPr>
            <a:spLocks noGrp="1"/>
          </p:cNvSpPr>
          <p:nvPr>
            <p:ph type="subTitle" idx="1"/>
          </p:nvPr>
        </p:nvSpPr>
        <p:spPr>
          <a:xfrm>
            <a:off x="4994025" y="4069781"/>
            <a:ext cx="5993576" cy="2043305"/>
          </a:xfrm>
        </p:spPr>
        <p:txBody>
          <a:bodyPr>
            <a:normAutofit/>
          </a:bodyPr>
          <a:lstStyle/>
          <a:p>
            <a:pPr algn="r"/>
            <a:r>
              <a:rPr lang="pl-PL" sz="2200" dirty="0">
                <a:solidFill>
                  <a:srgbClr val="FFFFFF"/>
                </a:solidFill>
              </a:rPr>
              <a:t>Marcin Pilarski</a:t>
            </a:r>
          </a:p>
          <a:p>
            <a:pPr algn="r"/>
            <a:r>
              <a:rPr lang="pl-PL" sz="2200" dirty="0">
                <a:solidFill>
                  <a:srgbClr val="FFFFFF"/>
                </a:solidFill>
              </a:rPr>
              <a:t>Mateusz Saternus</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21855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D16191-46D9-AD60-FC2A-1A0644E62CFC}"/>
              </a:ext>
            </a:extLst>
          </p:cNvPr>
          <p:cNvSpPr>
            <a:spLocks noGrp="1"/>
          </p:cNvSpPr>
          <p:nvPr>
            <p:ph type="title"/>
          </p:nvPr>
        </p:nvSpPr>
        <p:spPr/>
        <p:txBody>
          <a:bodyPr/>
          <a:lstStyle/>
          <a:p>
            <a:r>
              <a:rPr lang="pl-PL" dirty="0"/>
              <a:t>Model 1 – </a:t>
            </a:r>
            <a:r>
              <a:rPr lang="pl-PL" dirty="0" err="1"/>
              <a:t>Demand</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961FFB91-20F1-A4BB-477A-1A98952E1D46}"/>
              </a:ext>
            </a:extLst>
          </p:cNvPr>
          <p:cNvSpPr>
            <a:spLocks noGrp="1"/>
          </p:cNvSpPr>
          <p:nvPr>
            <p:ph idx="1"/>
          </p:nvPr>
        </p:nvSpPr>
        <p:spPr>
          <a:xfrm>
            <a:off x="838200" y="1533230"/>
            <a:ext cx="10515600" cy="4351338"/>
          </a:xfrm>
        </p:spPr>
        <p:txBody>
          <a:bodyPr>
            <a:normAutofit/>
          </a:bodyPr>
          <a:lstStyle/>
          <a:p>
            <a:r>
              <a:rPr lang="pl-PL" sz="2400" dirty="0" err="1"/>
              <a:t>Fitting</a:t>
            </a:r>
            <a:r>
              <a:rPr lang="pl-PL" sz="2400" dirty="0"/>
              <a:t> </a:t>
            </a:r>
            <a:r>
              <a:rPr lang="pl-PL" sz="2400" dirty="0" err="1"/>
              <a:t>time</a:t>
            </a:r>
            <a:r>
              <a:rPr lang="pl-PL" sz="2400" dirty="0"/>
              <a:t> data with 2nd </a:t>
            </a:r>
            <a:r>
              <a:rPr lang="pl-PL" sz="2400" dirty="0" err="1"/>
              <a:t>degree</a:t>
            </a:r>
            <a:r>
              <a:rPr lang="pl-PL" sz="2400" dirty="0"/>
              <a:t> </a:t>
            </a:r>
            <a:r>
              <a:rPr lang="pl-PL" sz="2400" dirty="0" err="1"/>
              <a:t>polynomial</a:t>
            </a:r>
            <a:r>
              <a:rPr lang="pl-PL" sz="2400" dirty="0"/>
              <a:t> </a:t>
            </a:r>
            <a:r>
              <a:rPr lang="pl-PL" sz="2400" dirty="0" err="1"/>
              <a:t>allowed</a:t>
            </a:r>
            <a:r>
              <a:rPr lang="pl-PL" sz="2400" dirty="0"/>
              <a:t> </a:t>
            </a:r>
            <a:r>
              <a:rPr lang="pl-PL" sz="2400" dirty="0" err="1"/>
              <a:t>us</a:t>
            </a:r>
            <a:r>
              <a:rPr lang="pl-PL" sz="2400" dirty="0"/>
              <a:t> to </a:t>
            </a:r>
            <a:r>
              <a:rPr lang="pl-PL" sz="2400" dirty="0" err="1"/>
              <a:t>get</a:t>
            </a:r>
            <a:r>
              <a:rPr lang="pl-PL" sz="2400" dirty="0"/>
              <a:t> </a:t>
            </a:r>
            <a:r>
              <a:rPr lang="pl-PL" sz="2400" dirty="0" err="1"/>
              <a:t>samples</a:t>
            </a:r>
            <a:r>
              <a:rPr lang="pl-PL" sz="2400" dirty="0"/>
              <a:t> with </a:t>
            </a:r>
            <a:r>
              <a:rPr lang="pl-PL" sz="2400" dirty="0" err="1"/>
              <a:t>distribution</a:t>
            </a:r>
            <a:r>
              <a:rPr lang="pl-PL" sz="2400" dirty="0"/>
              <a:t> </a:t>
            </a:r>
            <a:r>
              <a:rPr lang="pl-PL" sz="2400" dirty="0" err="1"/>
              <a:t>shown</a:t>
            </a:r>
            <a:r>
              <a:rPr lang="pl-PL" sz="2400" dirty="0"/>
              <a:t> </a:t>
            </a:r>
            <a:r>
              <a:rPr lang="pl-PL" sz="2400" dirty="0" err="1"/>
              <a:t>below</a:t>
            </a:r>
            <a:endParaRPr lang="pl-PL" sz="2400" dirty="0"/>
          </a:p>
          <a:p>
            <a:r>
              <a:rPr lang="pl-PL" sz="2400" dirty="0"/>
              <a:t>Value of error was: </a:t>
            </a:r>
            <a:br>
              <a:rPr lang="pl-PL" sz="2400" dirty="0"/>
            </a:br>
            <a:r>
              <a:rPr lang="fr-FR" sz="2400" dirty="0"/>
              <a:t>RMSE = 1352.998 / (max possible) 19982.844</a:t>
            </a:r>
            <a:endParaRPr lang="en-GB" sz="2400" dirty="0"/>
          </a:p>
        </p:txBody>
      </p:sp>
      <p:pic>
        <p:nvPicPr>
          <p:cNvPr id="3074" name="Picture 2">
            <a:extLst>
              <a:ext uri="{FF2B5EF4-FFF2-40B4-BE49-F238E27FC236}">
                <a16:creationId xmlns:a16="http://schemas.microsoft.com/office/drawing/2014/main" id="{92AD8561-E07F-3A3D-ACB6-B0D3FFE29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203" y="3386086"/>
            <a:ext cx="5386276" cy="355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64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9B7895-A6AF-6845-DC7F-C247041DDE5F}"/>
              </a:ext>
            </a:extLst>
          </p:cNvPr>
          <p:cNvSpPr>
            <a:spLocks noGrp="1"/>
          </p:cNvSpPr>
          <p:nvPr>
            <p:ph type="title"/>
          </p:nvPr>
        </p:nvSpPr>
        <p:spPr/>
        <p:txBody>
          <a:bodyPr/>
          <a:lstStyle/>
          <a:p>
            <a:r>
              <a:rPr lang="pl-PL" dirty="0"/>
              <a:t>Model 1 – </a:t>
            </a:r>
            <a:r>
              <a:rPr lang="pl-PL" dirty="0" err="1"/>
              <a:t>Demand</a:t>
            </a:r>
            <a:r>
              <a:rPr lang="pl-PL" dirty="0"/>
              <a:t> – </a:t>
            </a:r>
            <a:r>
              <a:rPr lang="pl-PL" dirty="0" err="1"/>
              <a:t>Prior</a:t>
            </a:r>
            <a:r>
              <a:rPr lang="pl-PL" dirty="0"/>
              <a:t> </a:t>
            </a:r>
            <a:r>
              <a:rPr lang="pl-PL" dirty="0" err="1"/>
              <a:t>Summary</a:t>
            </a:r>
            <a:endParaRPr lang="en-GB" dirty="0"/>
          </a:p>
        </p:txBody>
      </p:sp>
      <p:pic>
        <p:nvPicPr>
          <p:cNvPr id="5" name="Symbol zastępczy zawartości 4">
            <a:extLst>
              <a:ext uri="{FF2B5EF4-FFF2-40B4-BE49-F238E27FC236}">
                <a16:creationId xmlns:a16="http://schemas.microsoft.com/office/drawing/2014/main" id="{65355A82-21EE-C3A9-B8F6-701315AFDB9F}"/>
              </a:ext>
            </a:extLst>
          </p:cNvPr>
          <p:cNvPicPr>
            <a:picLocks noGrp="1" noChangeAspect="1"/>
          </p:cNvPicPr>
          <p:nvPr>
            <p:ph idx="1"/>
          </p:nvPr>
        </p:nvPicPr>
        <p:blipFill>
          <a:blip r:embed="rId2"/>
          <a:stretch>
            <a:fillRect/>
          </a:stretch>
        </p:blipFill>
        <p:spPr>
          <a:xfrm>
            <a:off x="223284" y="1799831"/>
            <a:ext cx="5135525" cy="4252062"/>
          </a:xfrm>
        </p:spPr>
      </p:pic>
      <p:pic>
        <p:nvPicPr>
          <p:cNvPr id="6" name="Obraz 5">
            <a:extLst>
              <a:ext uri="{FF2B5EF4-FFF2-40B4-BE49-F238E27FC236}">
                <a16:creationId xmlns:a16="http://schemas.microsoft.com/office/drawing/2014/main" id="{EE4BC854-E8FB-761E-EA76-73B3C08D78B7}"/>
              </a:ext>
            </a:extLst>
          </p:cNvPr>
          <p:cNvPicPr>
            <a:picLocks noChangeAspect="1"/>
          </p:cNvPicPr>
          <p:nvPr/>
        </p:nvPicPr>
        <p:blipFill>
          <a:blip r:embed="rId3"/>
          <a:stretch>
            <a:fillRect/>
          </a:stretch>
        </p:blipFill>
        <p:spPr>
          <a:xfrm>
            <a:off x="5408429" y="2104630"/>
            <a:ext cx="6783571" cy="3625702"/>
          </a:xfrm>
          <a:prstGeom prst="rect">
            <a:avLst/>
          </a:prstGeom>
        </p:spPr>
      </p:pic>
    </p:spTree>
    <p:extLst>
      <p:ext uri="{BB962C8B-B14F-4D97-AF65-F5344CB8AC3E}">
        <p14:creationId xmlns:p14="http://schemas.microsoft.com/office/powerpoint/2010/main" val="984011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E1D4D6-0943-1054-227F-F755D3869849}"/>
              </a:ext>
            </a:extLst>
          </p:cNvPr>
          <p:cNvSpPr>
            <a:spLocks noGrp="1"/>
          </p:cNvSpPr>
          <p:nvPr>
            <p:ph type="title"/>
          </p:nvPr>
        </p:nvSpPr>
        <p:spPr/>
        <p:txBody>
          <a:bodyPr/>
          <a:lstStyle/>
          <a:p>
            <a:r>
              <a:rPr lang="pl-PL" dirty="0"/>
              <a:t>Model 1 – </a:t>
            </a:r>
            <a:r>
              <a:rPr lang="pl-PL" dirty="0" err="1"/>
              <a:t>Demand</a:t>
            </a:r>
            <a:r>
              <a:rPr lang="pl-PL" dirty="0"/>
              <a:t>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F4F0DAA1-29BF-8FD0-D978-0B23348ABA09}"/>
              </a:ext>
            </a:extLst>
          </p:cNvPr>
          <p:cNvSpPr>
            <a:spLocks noGrp="1"/>
          </p:cNvSpPr>
          <p:nvPr>
            <p:ph idx="1"/>
          </p:nvPr>
        </p:nvSpPr>
        <p:spPr>
          <a:xfrm>
            <a:off x="790353" y="1549178"/>
            <a:ext cx="10515600" cy="4351338"/>
          </a:xfrm>
        </p:spPr>
        <p:txBody>
          <a:bodyPr/>
          <a:lstStyle/>
          <a:p>
            <a:r>
              <a:rPr lang="pl-PL" dirty="0" err="1"/>
              <a:t>Posterior</a:t>
            </a:r>
            <a:r>
              <a:rPr lang="pl-PL" dirty="0"/>
              <a:t> modeling </a:t>
            </a:r>
            <a:r>
              <a:rPr lang="pl-PL" dirty="0" err="1"/>
              <a:t>gave</a:t>
            </a:r>
            <a:r>
              <a:rPr lang="pl-PL" dirty="0"/>
              <a:t> the </a:t>
            </a:r>
            <a:r>
              <a:rPr lang="pl-PL" dirty="0" err="1"/>
              <a:t>results</a:t>
            </a:r>
            <a:r>
              <a:rPr lang="pl-PL" dirty="0"/>
              <a:t> </a:t>
            </a:r>
            <a:r>
              <a:rPr lang="pl-PL" dirty="0" err="1"/>
              <a:t>shown</a:t>
            </a:r>
            <a:r>
              <a:rPr lang="pl-PL" dirty="0"/>
              <a:t> on </a:t>
            </a:r>
            <a:r>
              <a:rPr lang="pl-PL" dirty="0" err="1"/>
              <a:t>graph</a:t>
            </a:r>
            <a:endParaRPr lang="pl-PL" dirty="0"/>
          </a:p>
          <a:p>
            <a:r>
              <a:rPr lang="pl-PL" dirty="0"/>
              <a:t>Value of error was: </a:t>
            </a:r>
            <a:r>
              <a:rPr lang="fr-FR" dirty="0"/>
              <a:t>RMSE = 1348.9/ (max possible) 19982.8</a:t>
            </a:r>
            <a:endParaRPr lang="en-GB" dirty="0"/>
          </a:p>
        </p:txBody>
      </p:sp>
      <p:pic>
        <p:nvPicPr>
          <p:cNvPr id="4100" name="Picture 4">
            <a:extLst>
              <a:ext uri="{FF2B5EF4-FFF2-40B4-BE49-F238E27FC236}">
                <a16:creationId xmlns:a16="http://schemas.microsoft.com/office/drawing/2014/main" id="{28A3033E-9A49-563E-2379-08F6D2800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686" y="3093891"/>
            <a:ext cx="5699937" cy="3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7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49E990-C020-A539-CAF5-A8E397A7189F}"/>
              </a:ext>
            </a:extLst>
          </p:cNvPr>
          <p:cNvSpPr>
            <a:spLocks noGrp="1"/>
          </p:cNvSpPr>
          <p:nvPr>
            <p:ph type="title"/>
          </p:nvPr>
        </p:nvSpPr>
        <p:spPr/>
        <p:txBody>
          <a:bodyPr/>
          <a:lstStyle/>
          <a:p>
            <a:r>
              <a:rPr lang="pl-PL" dirty="0"/>
              <a:t>Model 1 – </a:t>
            </a:r>
            <a:r>
              <a:rPr lang="pl-PL" dirty="0" err="1"/>
              <a:t>Demand</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6F8D1F4F-730E-496B-1C32-75598424806E}"/>
              </a:ext>
            </a:extLst>
          </p:cNvPr>
          <p:cNvSpPr>
            <a:spLocks noGrp="1"/>
          </p:cNvSpPr>
          <p:nvPr>
            <p:ph idx="1"/>
          </p:nvPr>
        </p:nvSpPr>
        <p:spPr>
          <a:xfrm>
            <a:off x="838200" y="1825625"/>
            <a:ext cx="5757949" cy="4351338"/>
          </a:xfrm>
        </p:spPr>
        <p:txBody>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consistent</a:t>
            </a:r>
            <a:r>
              <a:rPr lang="pl-PL" dirty="0"/>
              <a:t> with the data, but </a:t>
            </a:r>
            <a:r>
              <a:rPr lang="pl-PL" dirty="0" err="1"/>
              <a:t>there</a:t>
            </a:r>
            <a:r>
              <a:rPr lang="pl-PL" dirty="0"/>
              <a:t> </a:t>
            </a:r>
            <a:r>
              <a:rPr lang="pl-PL" dirty="0" err="1"/>
              <a:t>are</a:t>
            </a:r>
            <a:r>
              <a:rPr lang="pl-PL" dirty="0"/>
              <a:t> </a:t>
            </a:r>
            <a:r>
              <a:rPr lang="pl-PL" dirty="0" err="1"/>
              <a:t>more</a:t>
            </a:r>
            <a:r>
              <a:rPr lang="pl-PL" dirty="0"/>
              <a:t> of </a:t>
            </a:r>
            <a:r>
              <a:rPr lang="pl-PL" dirty="0" err="1"/>
              <a:t>them</a:t>
            </a:r>
            <a:r>
              <a:rPr lang="pl-PL" dirty="0"/>
              <a:t> in </a:t>
            </a:r>
            <a:r>
              <a:rPr lang="pl-PL" dirty="0" err="1"/>
              <a:t>middle</a:t>
            </a:r>
            <a:r>
              <a:rPr lang="pl-PL" dirty="0"/>
              <a:t> </a:t>
            </a:r>
            <a:r>
              <a:rPr lang="pl-PL" dirty="0" err="1"/>
              <a:t>range</a:t>
            </a:r>
            <a:r>
              <a:rPr lang="pl-PL" dirty="0"/>
              <a:t> (18k – 22k)</a:t>
            </a:r>
          </a:p>
          <a:p>
            <a:r>
              <a:rPr lang="pl-PL" dirty="0" err="1"/>
              <a:t>Also</a:t>
            </a:r>
            <a:r>
              <a:rPr lang="pl-PL" dirty="0"/>
              <a:t> </a:t>
            </a:r>
            <a:r>
              <a:rPr lang="pl-PL" dirty="0" err="1"/>
              <a:t>few</a:t>
            </a:r>
            <a:r>
              <a:rPr lang="pl-PL" dirty="0"/>
              <a:t> </a:t>
            </a:r>
            <a:r>
              <a:rPr lang="pl-PL" dirty="0" err="1"/>
              <a:t>samples</a:t>
            </a:r>
            <a:r>
              <a:rPr lang="pl-PL" dirty="0"/>
              <a:t> </a:t>
            </a:r>
            <a:r>
              <a:rPr lang="pl-PL" dirty="0" err="1"/>
              <a:t>appears</a:t>
            </a:r>
            <a:r>
              <a:rPr lang="pl-PL" dirty="0"/>
              <a:t> in </a:t>
            </a:r>
            <a:r>
              <a:rPr lang="pl-PL" dirty="0" err="1"/>
              <a:t>low</a:t>
            </a:r>
            <a:r>
              <a:rPr lang="pl-PL" dirty="0"/>
              <a:t> </a:t>
            </a:r>
            <a:r>
              <a:rPr lang="pl-PL" dirty="0" err="1"/>
              <a:t>range</a:t>
            </a:r>
            <a:r>
              <a:rPr lang="pl-PL" dirty="0"/>
              <a:t> (</a:t>
            </a:r>
            <a:r>
              <a:rPr lang="pl-PL" dirty="0" err="1"/>
              <a:t>below</a:t>
            </a:r>
            <a:r>
              <a:rPr lang="pl-PL" dirty="0"/>
              <a:t> 14k), </a:t>
            </a:r>
            <a:r>
              <a:rPr lang="pl-PL" dirty="0" err="1"/>
              <a:t>which</a:t>
            </a:r>
            <a:r>
              <a:rPr lang="pl-PL" dirty="0"/>
              <a:t> </a:t>
            </a:r>
            <a:r>
              <a:rPr lang="pl-PL" dirty="0" err="1"/>
              <a:t>does</a:t>
            </a:r>
            <a:r>
              <a:rPr lang="pl-PL" dirty="0"/>
              <a:t> not </a:t>
            </a:r>
            <a:r>
              <a:rPr lang="pl-PL" dirty="0" err="1"/>
              <a:t>exist</a:t>
            </a:r>
            <a:r>
              <a:rPr lang="pl-PL" dirty="0"/>
              <a:t> in real data</a:t>
            </a:r>
            <a:endParaRPr lang="en-GB" dirty="0"/>
          </a:p>
        </p:txBody>
      </p:sp>
      <p:pic>
        <p:nvPicPr>
          <p:cNvPr id="4" name="Obraz 3">
            <a:extLst>
              <a:ext uri="{FF2B5EF4-FFF2-40B4-BE49-F238E27FC236}">
                <a16:creationId xmlns:a16="http://schemas.microsoft.com/office/drawing/2014/main" id="{B32AEBEA-CA27-006A-47A2-7929A27009D8}"/>
              </a:ext>
            </a:extLst>
          </p:cNvPr>
          <p:cNvPicPr>
            <a:picLocks noChangeAspect="1"/>
          </p:cNvPicPr>
          <p:nvPr/>
        </p:nvPicPr>
        <p:blipFill>
          <a:blip r:embed="rId2"/>
          <a:stretch>
            <a:fillRect/>
          </a:stretch>
        </p:blipFill>
        <p:spPr>
          <a:xfrm>
            <a:off x="6491746" y="1690688"/>
            <a:ext cx="5700254" cy="3761558"/>
          </a:xfrm>
          <a:prstGeom prst="rect">
            <a:avLst/>
          </a:prstGeom>
        </p:spPr>
      </p:pic>
    </p:spTree>
    <p:extLst>
      <p:ext uri="{BB962C8B-B14F-4D97-AF65-F5344CB8AC3E}">
        <p14:creationId xmlns:p14="http://schemas.microsoft.com/office/powerpoint/2010/main" val="758236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58710B-F05D-B99E-0E17-B6E781406F7F}"/>
              </a:ext>
            </a:extLst>
          </p:cNvPr>
          <p:cNvSpPr>
            <a:spLocks noGrp="1"/>
          </p:cNvSpPr>
          <p:nvPr>
            <p:ph type="title"/>
          </p:nvPr>
        </p:nvSpPr>
        <p:spPr/>
        <p:txBody>
          <a:bodyPr/>
          <a:lstStyle/>
          <a:p>
            <a:r>
              <a:rPr lang="pl-PL" dirty="0" err="1"/>
              <a:t>Temperature’s</a:t>
            </a:r>
            <a:r>
              <a:rPr lang="pl-PL" dirty="0"/>
              <a:t> influence on the </a:t>
            </a:r>
            <a:r>
              <a:rPr lang="pl-PL" dirty="0" err="1"/>
              <a:t>demand</a:t>
            </a:r>
            <a:endParaRPr lang="en-GB" dirty="0"/>
          </a:p>
        </p:txBody>
      </p:sp>
      <p:sp>
        <p:nvSpPr>
          <p:cNvPr id="3" name="Symbol zastępczy zawartości 2">
            <a:extLst>
              <a:ext uri="{FF2B5EF4-FFF2-40B4-BE49-F238E27FC236}">
                <a16:creationId xmlns:a16="http://schemas.microsoft.com/office/drawing/2014/main" id="{162780A2-A630-5B38-607A-487080CD791F}"/>
              </a:ext>
            </a:extLst>
          </p:cNvPr>
          <p:cNvSpPr>
            <a:spLocks noGrp="1"/>
          </p:cNvSpPr>
          <p:nvPr>
            <p:ph idx="1"/>
          </p:nvPr>
        </p:nvSpPr>
        <p:spPr>
          <a:xfrm>
            <a:off x="838200" y="1825625"/>
            <a:ext cx="5153247" cy="4351338"/>
          </a:xfrm>
        </p:spPr>
        <p:txBody>
          <a:bodyPr/>
          <a:lstStyle/>
          <a:p>
            <a:r>
              <a:rPr lang="en-US" b="0" i="0" dirty="0">
                <a:effectLst/>
                <a:latin typeface="-apple-system"/>
              </a:rPr>
              <a:t>It seems that there is no influence of temperature on the demand, contrary to the project's assumptions.</a:t>
            </a:r>
            <a:endParaRPr lang="pl-PL" b="0" i="0" dirty="0">
              <a:effectLst/>
              <a:latin typeface="-apple-system"/>
            </a:endParaRPr>
          </a:p>
          <a:p>
            <a:r>
              <a:rPr lang="pl-PL" dirty="0" err="1">
                <a:latin typeface="-apple-system"/>
              </a:rPr>
              <a:t>Therefore</a:t>
            </a:r>
            <a:r>
              <a:rPr lang="pl-PL" dirty="0">
                <a:latin typeface="-apple-system"/>
              </a:rPr>
              <a:t>, the influence of </a:t>
            </a:r>
            <a:r>
              <a:rPr lang="pl-PL" dirty="0" err="1">
                <a:latin typeface="-apple-system"/>
              </a:rPr>
              <a:t>temperature</a:t>
            </a:r>
            <a:r>
              <a:rPr lang="pl-PL" dirty="0">
                <a:latin typeface="-apple-system"/>
              </a:rPr>
              <a:t> was </a:t>
            </a:r>
            <a:r>
              <a:rPr lang="pl-PL" dirty="0" err="1">
                <a:latin typeface="-apple-system"/>
              </a:rPr>
              <a:t>omitted</a:t>
            </a:r>
            <a:r>
              <a:rPr lang="pl-PL" dirty="0">
                <a:latin typeface="-apple-system"/>
              </a:rPr>
              <a:t> in </a:t>
            </a:r>
            <a:r>
              <a:rPr lang="pl-PL" dirty="0" err="1">
                <a:latin typeface="-apple-system"/>
              </a:rPr>
              <a:t>models</a:t>
            </a:r>
            <a:endParaRPr lang="en-GB" dirty="0"/>
          </a:p>
        </p:txBody>
      </p:sp>
      <p:pic>
        <p:nvPicPr>
          <p:cNvPr id="4" name="Obraz 3">
            <a:extLst>
              <a:ext uri="{FF2B5EF4-FFF2-40B4-BE49-F238E27FC236}">
                <a16:creationId xmlns:a16="http://schemas.microsoft.com/office/drawing/2014/main" id="{6CDEF160-D361-B4C3-BEB3-FF672A1175B9}"/>
              </a:ext>
            </a:extLst>
          </p:cNvPr>
          <p:cNvPicPr>
            <a:picLocks noChangeAspect="1"/>
          </p:cNvPicPr>
          <p:nvPr/>
        </p:nvPicPr>
        <p:blipFill>
          <a:blip r:embed="rId2"/>
          <a:stretch>
            <a:fillRect/>
          </a:stretch>
        </p:blipFill>
        <p:spPr>
          <a:xfrm>
            <a:off x="6200555" y="2009554"/>
            <a:ext cx="5401858" cy="3485928"/>
          </a:xfrm>
          <a:prstGeom prst="rect">
            <a:avLst/>
          </a:prstGeom>
        </p:spPr>
      </p:pic>
    </p:spTree>
    <p:extLst>
      <p:ext uri="{BB962C8B-B14F-4D97-AF65-F5344CB8AC3E}">
        <p14:creationId xmlns:p14="http://schemas.microsoft.com/office/powerpoint/2010/main" val="159750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F3F816-8C26-FBBC-6A0F-B22F144F5488}"/>
              </a:ext>
            </a:extLst>
          </p:cNvPr>
          <p:cNvSpPr>
            <a:spLocks noGrp="1"/>
          </p:cNvSpPr>
          <p:nvPr>
            <p:ph type="title"/>
          </p:nvPr>
        </p:nvSpPr>
        <p:spPr/>
        <p:txBody>
          <a:bodyPr/>
          <a:lstStyle/>
          <a:p>
            <a:r>
              <a:rPr lang="pl-PL" dirty="0"/>
              <a:t>Model 1 - </a:t>
            </a:r>
            <a:r>
              <a:rPr lang="pl-PL" dirty="0" err="1"/>
              <a:t>Generation</a:t>
            </a:r>
            <a:endParaRPr lang="en-GB" dirty="0"/>
          </a:p>
        </p:txBody>
      </p:sp>
      <p:sp>
        <p:nvSpPr>
          <p:cNvPr id="3" name="Symbol zastępczy zawartości 2">
            <a:extLst>
              <a:ext uri="{FF2B5EF4-FFF2-40B4-BE49-F238E27FC236}">
                <a16:creationId xmlns:a16="http://schemas.microsoft.com/office/drawing/2014/main" id="{CA7317EA-71AA-5AA9-C2F3-E9C9EC5A5F2F}"/>
              </a:ext>
            </a:extLst>
          </p:cNvPr>
          <p:cNvSpPr>
            <a:spLocks noGrp="1"/>
          </p:cNvSpPr>
          <p:nvPr>
            <p:ph idx="1"/>
          </p:nvPr>
        </p:nvSpPr>
        <p:spPr>
          <a:xfrm>
            <a:off x="838200" y="1825625"/>
            <a:ext cx="11314814" cy="4351338"/>
          </a:xfrm>
        </p:spPr>
        <p:txBody>
          <a:bodyPr>
            <a:normAutofit/>
          </a:bodyPr>
          <a:lstStyle/>
          <a:p>
            <a:r>
              <a:rPr lang="pl-PL" sz="2000" dirty="0" err="1"/>
              <a:t>Generation</a:t>
            </a:r>
            <a:r>
              <a:rPr lang="pl-PL" sz="2000" dirty="0"/>
              <a:t> </a:t>
            </a:r>
            <a:r>
              <a:rPr lang="pl-PL" sz="2000" dirty="0" err="1"/>
              <a:t>dependence</a:t>
            </a:r>
            <a:r>
              <a:rPr lang="pl-PL" sz="2000" dirty="0"/>
              <a:t> on wind and </a:t>
            </a:r>
            <a:r>
              <a:rPr lang="pl-PL" sz="2000" dirty="0" err="1"/>
              <a:t>solar</a:t>
            </a:r>
            <a:r>
              <a:rPr lang="pl-PL" sz="2000" dirty="0"/>
              <a:t> </a:t>
            </a:r>
            <a:r>
              <a:rPr lang="pl-PL" sz="2000" dirty="0" err="1"/>
              <a:t>irradiance</a:t>
            </a:r>
            <a:r>
              <a:rPr lang="pl-PL" sz="2000" dirty="0"/>
              <a:t> </a:t>
            </a:r>
            <a:r>
              <a:rPr lang="pl-PL" sz="2000" dirty="0" err="1"/>
              <a:t>has</a:t>
            </a:r>
            <a:r>
              <a:rPr lang="pl-PL" sz="2000" dirty="0"/>
              <a:t> </a:t>
            </a:r>
            <a:r>
              <a:rPr lang="pl-PL" sz="2000" dirty="0" err="1"/>
              <a:t>been</a:t>
            </a:r>
            <a:r>
              <a:rPr lang="pl-PL" sz="2000" dirty="0"/>
              <a:t> </a:t>
            </a:r>
            <a:r>
              <a:rPr lang="pl-PL" sz="2000" dirty="0" err="1"/>
              <a:t>tested</a:t>
            </a:r>
            <a:endParaRPr lang="pl-PL" sz="2000" dirty="0"/>
          </a:p>
          <a:p>
            <a:r>
              <a:rPr lang="pl-PL" sz="2000" dirty="0"/>
              <a:t>As </a:t>
            </a:r>
            <a:r>
              <a:rPr lang="pl-PL" sz="2000" dirty="0" err="1"/>
              <a:t>shown</a:t>
            </a:r>
            <a:r>
              <a:rPr lang="pl-PL" sz="2000" dirty="0"/>
              <a:t> </a:t>
            </a:r>
            <a:r>
              <a:rPr lang="pl-PL" sz="2000" dirty="0" err="1"/>
              <a:t>below</a:t>
            </a:r>
            <a:r>
              <a:rPr lang="pl-PL" sz="2000" dirty="0"/>
              <a:t>, </a:t>
            </a:r>
            <a:r>
              <a:rPr lang="pl-PL" sz="2000" dirty="0" err="1"/>
              <a:t>there</a:t>
            </a:r>
            <a:r>
              <a:rPr lang="pl-PL" sz="2000" dirty="0"/>
              <a:t> </a:t>
            </a:r>
            <a:r>
              <a:rPr lang="pl-PL" sz="2000" dirty="0" err="1"/>
              <a:t>is</a:t>
            </a:r>
            <a:r>
              <a:rPr lang="pl-PL" sz="2000" dirty="0"/>
              <a:t> </a:t>
            </a:r>
            <a:r>
              <a:rPr lang="pl-PL" sz="2000" dirty="0" err="1"/>
              <a:t>strong</a:t>
            </a:r>
            <a:r>
              <a:rPr lang="pl-PL" sz="2000" dirty="0"/>
              <a:t> </a:t>
            </a:r>
            <a:r>
              <a:rPr lang="pl-PL" sz="2000" dirty="0" err="1"/>
              <a:t>dependence</a:t>
            </a:r>
            <a:r>
              <a:rPr lang="pl-PL" sz="2000" dirty="0"/>
              <a:t> on wind </a:t>
            </a:r>
            <a:r>
              <a:rPr lang="pl-PL" sz="2000" dirty="0" err="1"/>
              <a:t>speed</a:t>
            </a:r>
            <a:r>
              <a:rPr lang="pl-PL" sz="2000" dirty="0"/>
              <a:t> and </a:t>
            </a:r>
            <a:r>
              <a:rPr lang="pl-PL" sz="2000" dirty="0" err="1"/>
              <a:t>almost</a:t>
            </a:r>
            <a:r>
              <a:rPr lang="pl-PL" sz="2000" dirty="0"/>
              <a:t> no </a:t>
            </a:r>
            <a:r>
              <a:rPr lang="pl-PL" sz="2000" dirty="0" err="1"/>
              <a:t>dependance</a:t>
            </a:r>
            <a:r>
              <a:rPr lang="pl-PL" sz="2000" dirty="0"/>
              <a:t> on </a:t>
            </a:r>
            <a:r>
              <a:rPr lang="pl-PL" sz="2000" dirty="0" err="1"/>
              <a:t>irradiance</a:t>
            </a:r>
            <a:endParaRPr lang="pl-PL" sz="2000" dirty="0"/>
          </a:p>
          <a:p>
            <a:r>
              <a:rPr lang="pl-PL" sz="2000" dirty="0"/>
              <a:t>Wind </a:t>
            </a:r>
            <a:r>
              <a:rPr lang="pl-PL" sz="2000" dirty="0" err="1"/>
              <a:t>speed</a:t>
            </a:r>
            <a:r>
              <a:rPr lang="pl-PL" sz="2000" dirty="0"/>
              <a:t> </a:t>
            </a:r>
            <a:r>
              <a:rPr lang="pl-PL" sz="2000" dirty="0" err="1"/>
              <a:t>has</a:t>
            </a:r>
            <a:r>
              <a:rPr lang="pl-PL" sz="2000" dirty="0"/>
              <a:t> </a:t>
            </a:r>
            <a:r>
              <a:rPr lang="pl-PL" sz="2000" dirty="0" err="1"/>
              <a:t>been</a:t>
            </a:r>
            <a:r>
              <a:rPr lang="pl-PL" sz="2000" dirty="0"/>
              <a:t> </a:t>
            </a:r>
            <a:r>
              <a:rPr lang="pl-PL" sz="2000" dirty="0" err="1"/>
              <a:t>fitted</a:t>
            </a:r>
            <a:r>
              <a:rPr lang="pl-PL" sz="2000" dirty="0"/>
              <a:t> with </a:t>
            </a:r>
            <a:r>
              <a:rPr lang="pl-PL" sz="2000" dirty="0" err="1"/>
              <a:t>quadratic</a:t>
            </a:r>
            <a:r>
              <a:rPr lang="pl-PL" sz="2000" dirty="0"/>
              <a:t> </a:t>
            </a:r>
            <a:r>
              <a:rPr lang="pl-PL" sz="2000" dirty="0" err="1"/>
              <a:t>function</a:t>
            </a:r>
            <a:r>
              <a:rPr lang="pl-PL" sz="2000" dirty="0"/>
              <a:t> and </a:t>
            </a:r>
            <a:r>
              <a:rPr lang="pl-PL" sz="2000" dirty="0" err="1"/>
              <a:t>irradiance</a:t>
            </a:r>
            <a:r>
              <a:rPr lang="pl-PL" sz="2000" dirty="0"/>
              <a:t> with </a:t>
            </a:r>
            <a:r>
              <a:rPr lang="pl-PL" sz="2000" dirty="0" err="1"/>
              <a:t>linear</a:t>
            </a:r>
            <a:endParaRPr lang="pl-PL" sz="2000" dirty="0"/>
          </a:p>
          <a:p>
            <a:r>
              <a:rPr lang="pl-PL" sz="2000" dirty="0" err="1"/>
              <a:t>Therefore</a:t>
            </a:r>
            <a:r>
              <a:rPr lang="pl-PL" sz="2000" dirty="0"/>
              <a:t> we </a:t>
            </a:r>
            <a:r>
              <a:rPr lang="pl-PL" sz="2000" dirty="0" err="1"/>
              <a:t>omitted</a:t>
            </a:r>
            <a:r>
              <a:rPr lang="pl-PL" sz="2000" dirty="0"/>
              <a:t> </a:t>
            </a:r>
            <a:r>
              <a:rPr lang="pl-PL" sz="2000" dirty="0" err="1"/>
              <a:t>irradiance</a:t>
            </a:r>
            <a:r>
              <a:rPr lang="pl-PL" sz="2000" dirty="0"/>
              <a:t> influence on </a:t>
            </a:r>
            <a:r>
              <a:rPr lang="pl-PL" sz="2000" dirty="0" err="1"/>
              <a:t>generation</a:t>
            </a:r>
            <a:r>
              <a:rPr lang="pl-PL" sz="2000" dirty="0"/>
              <a:t> in 1st model – </a:t>
            </a:r>
            <a:r>
              <a:rPr lang="pl-PL" sz="2000" dirty="0" err="1"/>
              <a:t>it</a:t>
            </a:r>
            <a:r>
              <a:rPr lang="pl-PL" sz="2000" dirty="0"/>
              <a:t> </a:t>
            </a:r>
            <a:r>
              <a:rPr lang="pl-PL" sz="2000" dirty="0" err="1"/>
              <a:t>is</a:t>
            </a:r>
            <a:r>
              <a:rPr lang="pl-PL" sz="2000" dirty="0"/>
              <a:t> </a:t>
            </a:r>
            <a:r>
              <a:rPr lang="pl-PL" sz="2000" dirty="0" err="1"/>
              <a:t>added</a:t>
            </a:r>
            <a:r>
              <a:rPr lang="pl-PL" sz="2000" dirty="0"/>
              <a:t> in the 2nd</a:t>
            </a:r>
          </a:p>
          <a:p>
            <a:r>
              <a:rPr lang="pl-PL" sz="2000" dirty="0" err="1"/>
              <a:t>Formula</a:t>
            </a:r>
            <a:r>
              <a:rPr lang="pl-PL" sz="2000" dirty="0"/>
              <a:t>: </a:t>
            </a:r>
            <a:r>
              <a:rPr lang="pl-PL" sz="2000" dirty="0" err="1"/>
              <a:t>generation</a:t>
            </a:r>
            <a:r>
              <a:rPr lang="pl-PL" sz="2000" dirty="0"/>
              <a:t> = </a:t>
            </a:r>
            <a:r>
              <a:rPr lang="pl-PL" sz="2000" dirty="0" err="1"/>
              <a:t>a_ws</a:t>
            </a:r>
            <a:r>
              <a:rPr lang="pl-PL" sz="2000" dirty="0"/>
              <a:t> * wind + </a:t>
            </a:r>
            <a:r>
              <a:rPr lang="pl-PL" sz="2000" dirty="0" err="1"/>
              <a:t>b_ws</a:t>
            </a:r>
            <a:r>
              <a:rPr lang="pl-PL" sz="2000" dirty="0"/>
              <a:t> * wind^2 + offset_</a:t>
            </a:r>
            <a:endParaRPr lang="en-GB" sz="2000" dirty="0"/>
          </a:p>
        </p:txBody>
      </p:sp>
      <p:pic>
        <p:nvPicPr>
          <p:cNvPr id="4" name="Obraz 3">
            <a:extLst>
              <a:ext uri="{FF2B5EF4-FFF2-40B4-BE49-F238E27FC236}">
                <a16:creationId xmlns:a16="http://schemas.microsoft.com/office/drawing/2014/main" id="{A9BC6058-BEFD-73F1-62E3-77BDD31F57E5}"/>
              </a:ext>
            </a:extLst>
          </p:cNvPr>
          <p:cNvPicPr>
            <a:picLocks noChangeAspect="1"/>
          </p:cNvPicPr>
          <p:nvPr/>
        </p:nvPicPr>
        <p:blipFill>
          <a:blip r:embed="rId2"/>
          <a:stretch>
            <a:fillRect/>
          </a:stretch>
        </p:blipFill>
        <p:spPr>
          <a:xfrm>
            <a:off x="775290" y="4191000"/>
            <a:ext cx="4038600" cy="2667000"/>
          </a:xfrm>
          <a:prstGeom prst="rect">
            <a:avLst/>
          </a:prstGeom>
        </p:spPr>
      </p:pic>
      <p:pic>
        <p:nvPicPr>
          <p:cNvPr id="5" name="Obraz 4">
            <a:extLst>
              <a:ext uri="{FF2B5EF4-FFF2-40B4-BE49-F238E27FC236}">
                <a16:creationId xmlns:a16="http://schemas.microsoft.com/office/drawing/2014/main" id="{08C2E9E2-70B1-1E9D-5666-FE4434274D62}"/>
              </a:ext>
            </a:extLst>
          </p:cNvPr>
          <p:cNvPicPr>
            <a:picLocks noChangeAspect="1"/>
          </p:cNvPicPr>
          <p:nvPr/>
        </p:nvPicPr>
        <p:blipFill>
          <a:blip r:embed="rId3"/>
          <a:stretch>
            <a:fillRect/>
          </a:stretch>
        </p:blipFill>
        <p:spPr>
          <a:xfrm>
            <a:off x="5276074" y="4362450"/>
            <a:ext cx="3819525" cy="2495550"/>
          </a:xfrm>
          <a:prstGeom prst="rect">
            <a:avLst/>
          </a:prstGeom>
        </p:spPr>
      </p:pic>
    </p:spTree>
    <p:extLst>
      <p:ext uri="{BB962C8B-B14F-4D97-AF65-F5344CB8AC3E}">
        <p14:creationId xmlns:p14="http://schemas.microsoft.com/office/powerpoint/2010/main" val="1746735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5D0914-A7EF-E6DC-F4F6-4CD479179062}"/>
              </a:ext>
            </a:extLst>
          </p:cNvPr>
          <p:cNvSpPr>
            <a:spLocks noGrp="1"/>
          </p:cNvSpPr>
          <p:nvPr>
            <p:ph type="title"/>
          </p:nvPr>
        </p:nvSpPr>
        <p:spPr/>
        <p:txBody>
          <a:bodyPr/>
          <a:lstStyle/>
          <a:p>
            <a:r>
              <a:rPr lang="pl-PL" dirty="0"/>
              <a:t>Model 1 – </a:t>
            </a:r>
            <a:r>
              <a:rPr lang="pl-PL" dirty="0" err="1"/>
              <a:t>Generation</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98D90E58-9929-8176-60A6-F21D446850CD}"/>
              </a:ext>
            </a:extLst>
          </p:cNvPr>
          <p:cNvSpPr>
            <a:spLocks noGrp="1"/>
          </p:cNvSpPr>
          <p:nvPr>
            <p:ph idx="1"/>
          </p:nvPr>
        </p:nvSpPr>
        <p:spPr/>
        <p:txBody>
          <a:bodyPr>
            <a:normAutofit/>
          </a:bodyPr>
          <a:lstStyle/>
          <a:p>
            <a:r>
              <a:rPr lang="pl-PL" sz="2400" dirty="0"/>
              <a:t>The </a:t>
            </a:r>
            <a:r>
              <a:rPr lang="pl-PL" sz="2400" dirty="0" err="1"/>
              <a:t>prior</a:t>
            </a:r>
            <a:r>
              <a:rPr lang="pl-PL" sz="2400" dirty="0"/>
              <a:t> </a:t>
            </a:r>
            <a:r>
              <a:rPr lang="pl-PL" sz="2400" dirty="0" err="1"/>
              <a:t>distribution</a:t>
            </a:r>
            <a:r>
              <a:rPr lang="pl-PL" sz="2400" dirty="0"/>
              <a:t> for </a:t>
            </a:r>
            <a:r>
              <a:rPr lang="pl-PL" sz="2400" dirty="0" err="1"/>
              <a:t>Generation</a:t>
            </a:r>
            <a:r>
              <a:rPr lang="pl-PL" sz="2400" dirty="0"/>
              <a:t> in 1st model </a:t>
            </a:r>
            <a:r>
              <a:rPr lang="pl-PL" sz="2400" dirty="0" err="1"/>
              <a:t>is</a:t>
            </a:r>
            <a:r>
              <a:rPr lang="pl-PL" sz="2400" dirty="0"/>
              <a:t> </a:t>
            </a:r>
            <a:r>
              <a:rPr lang="pl-PL" sz="2400" dirty="0" err="1"/>
              <a:t>shown</a:t>
            </a:r>
            <a:r>
              <a:rPr lang="pl-PL" sz="2400" dirty="0"/>
              <a:t> </a:t>
            </a:r>
            <a:r>
              <a:rPr lang="pl-PL" sz="2400" dirty="0" err="1"/>
              <a:t>below</a:t>
            </a:r>
            <a:endParaRPr lang="pl-PL" sz="2400" dirty="0"/>
          </a:p>
          <a:p>
            <a:r>
              <a:rPr lang="pl-PL" sz="2400" dirty="0"/>
              <a:t>The </a:t>
            </a:r>
            <a:r>
              <a:rPr lang="pl-PL" sz="2400" dirty="0" err="1"/>
              <a:t>value</a:t>
            </a:r>
            <a:r>
              <a:rPr lang="pl-PL" sz="2400" dirty="0"/>
              <a:t> of error was: </a:t>
            </a:r>
            <a:r>
              <a:rPr lang="fr-FR" sz="2400" dirty="0"/>
              <a:t>RMSE = 694.38 / (max possible) 7836.45</a:t>
            </a:r>
            <a:endParaRPr lang="en-GB" sz="2400" dirty="0"/>
          </a:p>
        </p:txBody>
      </p:sp>
      <p:pic>
        <p:nvPicPr>
          <p:cNvPr id="4" name="Obraz 3">
            <a:extLst>
              <a:ext uri="{FF2B5EF4-FFF2-40B4-BE49-F238E27FC236}">
                <a16:creationId xmlns:a16="http://schemas.microsoft.com/office/drawing/2014/main" id="{8DDB3C10-3CEC-3A2C-B008-92BC399E1BC6}"/>
              </a:ext>
            </a:extLst>
          </p:cNvPr>
          <p:cNvPicPr>
            <a:picLocks noChangeAspect="1"/>
          </p:cNvPicPr>
          <p:nvPr/>
        </p:nvPicPr>
        <p:blipFill>
          <a:blip r:embed="rId2"/>
          <a:stretch>
            <a:fillRect/>
          </a:stretch>
        </p:blipFill>
        <p:spPr>
          <a:xfrm>
            <a:off x="3512503" y="3615069"/>
            <a:ext cx="5166993" cy="3412165"/>
          </a:xfrm>
          <a:prstGeom prst="rect">
            <a:avLst/>
          </a:prstGeom>
        </p:spPr>
      </p:pic>
    </p:spTree>
    <p:extLst>
      <p:ext uri="{BB962C8B-B14F-4D97-AF65-F5344CB8AC3E}">
        <p14:creationId xmlns:p14="http://schemas.microsoft.com/office/powerpoint/2010/main" val="320960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FE99D7C-5983-B414-8E3B-8BE03419A8A7}"/>
              </a:ext>
            </a:extLst>
          </p:cNvPr>
          <p:cNvSpPr>
            <a:spLocks noGrp="1"/>
          </p:cNvSpPr>
          <p:nvPr>
            <p:ph type="title"/>
          </p:nvPr>
        </p:nvSpPr>
        <p:spPr/>
        <p:txBody>
          <a:bodyPr/>
          <a:lstStyle/>
          <a:p>
            <a:r>
              <a:rPr lang="pl-PL" dirty="0"/>
              <a:t>Model 1 – </a:t>
            </a:r>
            <a:r>
              <a:rPr lang="pl-PL" dirty="0" err="1"/>
              <a:t>Generation</a:t>
            </a:r>
            <a:r>
              <a:rPr lang="pl-PL" dirty="0"/>
              <a:t> – </a:t>
            </a:r>
            <a:r>
              <a:rPr lang="pl-PL" dirty="0" err="1"/>
              <a:t>Prior</a:t>
            </a:r>
            <a:r>
              <a:rPr lang="pl-PL" dirty="0"/>
              <a:t> </a:t>
            </a:r>
            <a:r>
              <a:rPr lang="pl-PL" dirty="0" err="1"/>
              <a:t>summary</a:t>
            </a:r>
            <a:r>
              <a:rPr lang="pl-PL" dirty="0"/>
              <a:t> </a:t>
            </a:r>
            <a:endParaRPr lang="en-GB" dirty="0"/>
          </a:p>
        </p:txBody>
      </p:sp>
      <p:sp>
        <p:nvSpPr>
          <p:cNvPr id="3" name="Symbol zastępczy zawartości 2">
            <a:extLst>
              <a:ext uri="{FF2B5EF4-FFF2-40B4-BE49-F238E27FC236}">
                <a16:creationId xmlns:a16="http://schemas.microsoft.com/office/drawing/2014/main" id="{78CC24F9-E03F-6300-8ABA-7BCEFDFDB284}"/>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8FB19CC0-22F9-B041-983C-7257F438D276}"/>
              </a:ext>
            </a:extLst>
          </p:cNvPr>
          <p:cNvPicPr>
            <a:picLocks noChangeAspect="1"/>
          </p:cNvPicPr>
          <p:nvPr/>
        </p:nvPicPr>
        <p:blipFill>
          <a:blip r:embed="rId2"/>
          <a:stretch>
            <a:fillRect/>
          </a:stretch>
        </p:blipFill>
        <p:spPr>
          <a:xfrm>
            <a:off x="798325" y="2575532"/>
            <a:ext cx="4560484" cy="3736368"/>
          </a:xfrm>
          <a:prstGeom prst="rect">
            <a:avLst/>
          </a:prstGeom>
        </p:spPr>
      </p:pic>
      <p:pic>
        <p:nvPicPr>
          <p:cNvPr id="7" name="Obraz 6">
            <a:extLst>
              <a:ext uri="{FF2B5EF4-FFF2-40B4-BE49-F238E27FC236}">
                <a16:creationId xmlns:a16="http://schemas.microsoft.com/office/drawing/2014/main" id="{8601B91B-BD55-C53A-7B62-F421719D73CF}"/>
              </a:ext>
            </a:extLst>
          </p:cNvPr>
          <p:cNvPicPr>
            <a:picLocks noChangeAspect="1"/>
          </p:cNvPicPr>
          <p:nvPr/>
        </p:nvPicPr>
        <p:blipFill>
          <a:blip r:embed="rId3"/>
          <a:stretch>
            <a:fillRect/>
          </a:stretch>
        </p:blipFill>
        <p:spPr>
          <a:xfrm>
            <a:off x="5625798" y="2918637"/>
            <a:ext cx="5976236" cy="3190775"/>
          </a:xfrm>
          <a:prstGeom prst="rect">
            <a:avLst/>
          </a:prstGeom>
        </p:spPr>
      </p:pic>
    </p:spTree>
    <p:extLst>
      <p:ext uri="{BB962C8B-B14F-4D97-AF65-F5344CB8AC3E}">
        <p14:creationId xmlns:p14="http://schemas.microsoft.com/office/powerpoint/2010/main" val="124555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C4B0AD-9EFF-1027-6A1B-0F54A46BF3CD}"/>
              </a:ext>
            </a:extLst>
          </p:cNvPr>
          <p:cNvSpPr>
            <a:spLocks noGrp="1"/>
          </p:cNvSpPr>
          <p:nvPr>
            <p:ph type="title"/>
          </p:nvPr>
        </p:nvSpPr>
        <p:spPr/>
        <p:txBody>
          <a:bodyPr/>
          <a:lstStyle/>
          <a:p>
            <a:r>
              <a:rPr lang="pl-PL" dirty="0"/>
              <a:t>Model 1 – </a:t>
            </a:r>
            <a:r>
              <a:rPr lang="pl-PL" dirty="0" err="1"/>
              <a:t>Generation</a:t>
            </a:r>
            <a:r>
              <a:rPr lang="pl-PL" dirty="0"/>
              <a:t>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658C718A-1870-F839-E05A-E681EBC6609A}"/>
              </a:ext>
            </a:extLst>
          </p:cNvPr>
          <p:cNvSpPr>
            <a:spLocks noGrp="1"/>
          </p:cNvSpPr>
          <p:nvPr>
            <p:ph idx="1"/>
          </p:nvPr>
        </p:nvSpPr>
        <p:spPr/>
        <p:txBody>
          <a:bodyPr/>
          <a:lstStyle/>
          <a:p>
            <a:r>
              <a:rPr lang="pl-PL" dirty="0" err="1"/>
              <a:t>Posterior</a:t>
            </a:r>
            <a:r>
              <a:rPr lang="pl-PL" dirty="0"/>
              <a:t> modeling </a:t>
            </a:r>
            <a:r>
              <a:rPr lang="pl-PL" dirty="0" err="1"/>
              <a:t>gave</a:t>
            </a:r>
            <a:r>
              <a:rPr lang="pl-PL" dirty="0"/>
              <a:t> the </a:t>
            </a:r>
            <a:r>
              <a:rPr lang="pl-PL" dirty="0" err="1"/>
              <a:t>results</a:t>
            </a:r>
            <a:r>
              <a:rPr lang="pl-PL" dirty="0"/>
              <a:t> </a:t>
            </a:r>
            <a:r>
              <a:rPr lang="pl-PL" dirty="0" err="1"/>
              <a:t>shown</a:t>
            </a:r>
            <a:r>
              <a:rPr lang="pl-PL" dirty="0"/>
              <a:t> on </a:t>
            </a:r>
            <a:r>
              <a:rPr lang="pl-PL" dirty="0" err="1"/>
              <a:t>graph</a:t>
            </a:r>
            <a:endParaRPr lang="pl-PL" dirty="0"/>
          </a:p>
          <a:p>
            <a:r>
              <a:rPr lang="pl-PL" dirty="0"/>
              <a:t>The error </a:t>
            </a:r>
            <a:r>
              <a:rPr lang="pl-PL" dirty="0" err="1"/>
              <a:t>value</a:t>
            </a:r>
            <a:r>
              <a:rPr lang="pl-PL" dirty="0"/>
              <a:t> was: </a:t>
            </a:r>
            <a:r>
              <a:rPr lang="fr-FR" dirty="0"/>
              <a:t>RMSE = 694.48 / (max possible) 7836.45</a:t>
            </a:r>
            <a:endParaRPr lang="en-GB" dirty="0"/>
          </a:p>
        </p:txBody>
      </p:sp>
      <p:pic>
        <p:nvPicPr>
          <p:cNvPr id="4" name="Obraz 3">
            <a:extLst>
              <a:ext uri="{FF2B5EF4-FFF2-40B4-BE49-F238E27FC236}">
                <a16:creationId xmlns:a16="http://schemas.microsoft.com/office/drawing/2014/main" id="{4FEB1324-6788-D3F1-303F-7EDBA7ADD31A}"/>
              </a:ext>
            </a:extLst>
          </p:cNvPr>
          <p:cNvPicPr>
            <a:picLocks noChangeAspect="1"/>
          </p:cNvPicPr>
          <p:nvPr/>
        </p:nvPicPr>
        <p:blipFill>
          <a:blip r:embed="rId2"/>
          <a:stretch>
            <a:fillRect/>
          </a:stretch>
        </p:blipFill>
        <p:spPr>
          <a:xfrm>
            <a:off x="2753833" y="2979256"/>
            <a:ext cx="6177516" cy="4079492"/>
          </a:xfrm>
          <a:prstGeom prst="rect">
            <a:avLst/>
          </a:prstGeom>
        </p:spPr>
      </p:pic>
    </p:spTree>
    <p:extLst>
      <p:ext uri="{BB962C8B-B14F-4D97-AF65-F5344CB8AC3E}">
        <p14:creationId xmlns:p14="http://schemas.microsoft.com/office/powerpoint/2010/main" val="3275458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E6D90C-9810-1B4B-9AFB-FA2055AC536C}"/>
              </a:ext>
            </a:extLst>
          </p:cNvPr>
          <p:cNvSpPr>
            <a:spLocks noGrp="1"/>
          </p:cNvSpPr>
          <p:nvPr>
            <p:ph type="title"/>
          </p:nvPr>
        </p:nvSpPr>
        <p:spPr/>
        <p:txBody>
          <a:bodyPr>
            <a:normAutofit fontScale="90000"/>
          </a:bodyPr>
          <a:lstStyle/>
          <a:p>
            <a:r>
              <a:rPr lang="pl-PL" dirty="0"/>
              <a:t>Model 1 – </a:t>
            </a:r>
            <a:r>
              <a:rPr lang="pl-PL" dirty="0" err="1"/>
              <a:t>Generation</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694459E7-3F47-CB1B-B1F5-61BCDE9F2BB2}"/>
              </a:ext>
            </a:extLst>
          </p:cNvPr>
          <p:cNvSpPr>
            <a:spLocks noGrp="1"/>
          </p:cNvSpPr>
          <p:nvPr>
            <p:ph idx="1"/>
          </p:nvPr>
        </p:nvSpPr>
        <p:spPr>
          <a:xfrm>
            <a:off x="838200" y="1825625"/>
            <a:ext cx="5171902" cy="4351338"/>
          </a:xfrm>
        </p:spPr>
        <p:txBody>
          <a:bodyPr>
            <a:normAutofit fontScale="92500"/>
          </a:bodyPr>
          <a:lstStyle/>
          <a:p>
            <a:r>
              <a:rPr lang="pl-PL" dirty="0"/>
              <a:t>The </a:t>
            </a:r>
            <a:r>
              <a:rPr lang="pl-PL" dirty="0" err="1"/>
              <a:t>posterior</a:t>
            </a:r>
            <a:r>
              <a:rPr lang="pl-PL" dirty="0"/>
              <a:t> </a:t>
            </a:r>
            <a:r>
              <a:rPr lang="pl-PL" dirty="0" err="1"/>
              <a:t>predictive</a:t>
            </a:r>
            <a:r>
              <a:rPr lang="pl-PL" dirty="0"/>
              <a:t> </a:t>
            </a:r>
            <a:r>
              <a:rPr lang="pl-PL" dirty="0" err="1"/>
              <a:t>distribution</a:t>
            </a:r>
            <a:r>
              <a:rPr lang="pl-PL" dirty="0"/>
              <a:t> </a:t>
            </a:r>
            <a:r>
              <a:rPr lang="pl-PL" dirty="0" err="1"/>
              <a:t>is</a:t>
            </a:r>
            <a:r>
              <a:rPr lang="pl-PL" dirty="0"/>
              <a:t> </a:t>
            </a:r>
            <a:r>
              <a:rPr lang="pl-PL" dirty="0" err="1"/>
              <a:t>suprisingly</a:t>
            </a:r>
            <a:r>
              <a:rPr lang="pl-PL" dirty="0"/>
              <a:t> </a:t>
            </a:r>
            <a:r>
              <a:rPr lang="pl-PL" dirty="0" err="1"/>
              <a:t>good</a:t>
            </a:r>
            <a:r>
              <a:rPr lang="pl-PL" dirty="0"/>
              <a:t> </a:t>
            </a:r>
            <a:r>
              <a:rPr lang="pl-PL" dirty="0" err="1"/>
              <a:t>consistent</a:t>
            </a:r>
            <a:r>
              <a:rPr lang="pl-PL" dirty="0"/>
              <a:t> with the data</a:t>
            </a:r>
          </a:p>
          <a:p>
            <a:r>
              <a:rPr lang="pl-PL" dirty="0" err="1"/>
              <a:t>There</a:t>
            </a:r>
            <a:r>
              <a:rPr lang="pl-PL" dirty="0"/>
              <a:t> </a:t>
            </a:r>
            <a:r>
              <a:rPr lang="pl-PL" dirty="0" err="1"/>
              <a:t>are</a:t>
            </a:r>
            <a:r>
              <a:rPr lang="pl-PL" dirty="0"/>
              <a:t> a bit </a:t>
            </a:r>
            <a:r>
              <a:rPr lang="pl-PL" dirty="0" err="1"/>
              <a:t>more</a:t>
            </a:r>
            <a:r>
              <a:rPr lang="pl-PL" dirty="0"/>
              <a:t> </a:t>
            </a:r>
            <a:r>
              <a:rPr lang="pl-PL" dirty="0" err="1"/>
              <a:t>samples</a:t>
            </a:r>
            <a:r>
              <a:rPr lang="pl-PL" dirty="0"/>
              <a:t> in </a:t>
            </a:r>
            <a:r>
              <a:rPr lang="pl-PL" dirty="0" err="1"/>
              <a:t>middle</a:t>
            </a:r>
            <a:r>
              <a:rPr lang="pl-PL" dirty="0"/>
              <a:t> </a:t>
            </a:r>
            <a:r>
              <a:rPr lang="pl-PL" dirty="0" err="1"/>
              <a:t>range</a:t>
            </a:r>
            <a:r>
              <a:rPr lang="pl-PL" dirty="0"/>
              <a:t> and </a:t>
            </a:r>
            <a:r>
              <a:rPr lang="pl-PL" dirty="0" err="1"/>
              <a:t>fewer</a:t>
            </a:r>
            <a:r>
              <a:rPr lang="pl-PL" dirty="0"/>
              <a:t> in </a:t>
            </a:r>
            <a:r>
              <a:rPr lang="pl-PL" dirty="0" err="1"/>
              <a:t>distribution</a:t>
            </a:r>
            <a:r>
              <a:rPr lang="pl-PL" dirty="0"/>
              <a:t> </a:t>
            </a:r>
            <a:r>
              <a:rPr lang="pl-PL" dirty="0" err="1"/>
              <a:t>ends</a:t>
            </a:r>
            <a:endParaRPr lang="pl-PL" dirty="0"/>
          </a:p>
          <a:p>
            <a:r>
              <a:rPr lang="pl-PL" dirty="0" err="1"/>
              <a:t>However</a:t>
            </a:r>
            <a:r>
              <a:rPr lang="pl-PL" dirty="0"/>
              <a:t> </a:t>
            </a:r>
            <a:r>
              <a:rPr lang="pl-PL" dirty="0" err="1"/>
              <a:t>values</a:t>
            </a:r>
            <a:r>
              <a:rPr lang="pl-PL" dirty="0"/>
              <a:t> of </a:t>
            </a:r>
            <a:r>
              <a:rPr lang="pl-PL" dirty="0" err="1"/>
              <a:t>samples</a:t>
            </a:r>
            <a:r>
              <a:rPr lang="pl-PL" dirty="0"/>
              <a:t> do not </a:t>
            </a:r>
            <a:r>
              <a:rPr lang="pl-PL" dirty="0" err="1"/>
              <a:t>exceed</a:t>
            </a:r>
            <a:r>
              <a:rPr lang="pl-PL" dirty="0"/>
              <a:t> </a:t>
            </a:r>
            <a:r>
              <a:rPr lang="pl-PL" dirty="0" err="1"/>
              <a:t>range</a:t>
            </a:r>
            <a:r>
              <a:rPr lang="pl-PL" dirty="0"/>
              <a:t> of real data</a:t>
            </a:r>
            <a:endParaRPr lang="en-GB" dirty="0"/>
          </a:p>
        </p:txBody>
      </p:sp>
      <p:pic>
        <p:nvPicPr>
          <p:cNvPr id="4" name="Obraz 3">
            <a:extLst>
              <a:ext uri="{FF2B5EF4-FFF2-40B4-BE49-F238E27FC236}">
                <a16:creationId xmlns:a16="http://schemas.microsoft.com/office/drawing/2014/main" id="{B037FF3E-68DE-652E-E453-D801E9633219}"/>
              </a:ext>
            </a:extLst>
          </p:cNvPr>
          <p:cNvPicPr>
            <a:picLocks noChangeAspect="1"/>
          </p:cNvPicPr>
          <p:nvPr/>
        </p:nvPicPr>
        <p:blipFill>
          <a:blip r:embed="rId2"/>
          <a:stretch>
            <a:fillRect/>
          </a:stretch>
        </p:blipFill>
        <p:spPr>
          <a:xfrm>
            <a:off x="5952979" y="1962005"/>
            <a:ext cx="6175783" cy="4078577"/>
          </a:xfrm>
          <a:prstGeom prst="rect">
            <a:avLst/>
          </a:prstGeom>
        </p:spPr>
      </p:pic>
    </p:spTree>
    <p:extLst>
      <p:ext uri="{BB962C8B-B14F-4D97-AF65-F5344CB8AC3E}">
        <p14:creationId xmlns:p14="http://schemas.microsoft.com/office/powerpoint/2010/main" val="2601104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FB77AE-FF7E-68C0-337E-2A4805069185}"/>
              </a:ext>
            </a:extLst>
          </p:cNvPr>
          <p:cNvSpPr>
            <a:spLocks noGrp="1"/>
          </p:cNvSpPr>
          <p:nvPr>
            <p:ph type="title"/>
          </p:nvPr>
        </p:nvSpPr>
        <p:spPr/>
        <p:txBody>
          <a:bodyPr/>
          <a:lstStyle/>
          <a:p>
            <a:r>
              <a:rPr lang="en-GB" b="0" i="0" dirty="0">
                <a:solidFill>
                  <a:srgbClr val="1F2328"/>
                </a:solidFill>
                <a:effectLst/>
                <a:latin typeface="-apple-system"/>
              </a:rPr>
              <a:t>Problem formulation</a:t>
            </a:r>
            <a:endParaRPr lang="en-GB" dirty="0"/>
          </a:p>
        </p:txBody>
      </p:sp>
      <p:sp>
        <p:nvSpPr>
          <p:cNvPr id="3" name="Symbol zastępczy zawartości 2">
            <a:extLst>
              <a:ext uri="{FF2B5EF4-FFF2-40B4-BE49-F238E27FC236}">
                <a16:creationId xmlns:a16="http://schemas.microsoft.com/office/drawing/2014/main" id="{54B0959A-5919-B41D-06F4-9E065769E0E4}"/>
              </a:ext>
            </a:extLst>
          </p:cNvPr>
          <p:cNvSpPr>
            <a:spLocks noGrp="1"/>
          </p:cNvSpPr>
          <p:nvPr>
            <p:ph idx="1"/>
          </p:nvPr>
        </p:nvSpPr>
        <p:spPr/>
        <p:txBody>
          <a:bodyPr/>
          <a:lstStyle/>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The energy market plays a crucial role in the economic development and sustainability of nations worldwide. The energy market in Poland faces multifaceted challenges, including fluctuating energy prices, increasing demand, changing regulatory frameworks, and the need to transition towards a more sustainable energy mix. These complexities pose significant difficulties for market participants, policymakers, and investors in making informed decisions regarding energy production, distribution, and consumption. To tackle these challenges effectively, it is crucial to understand the underlying patterns and interdependencies within the market, which can be achieved through statistical modelling.</a:t>
            </a:r>
            <a:endParaRPr lang="pl-PL" sz="1800" dirty="0"/>
          </a:p>
          <a:p>
            <a:pPr lvl="1"/>
            <a:endParaRPr lang="en-GB" sz="3600" dirty="0"/>
          </a:p>
        </p:txBody>
      </p:sp>
    </p:spTree>
    <p:extLst>
      <p:ext uri="{BB962C8B-B14F-4D97-AF65-F5344CB8AC3E}">
        <p14:creationId xmlns:p14="http://schemas.microsoft.com/office/powerpoint/2010/main" val="36563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9FC32A1-BFBB-7ACB-30E6-5C02FA3F714B}"/>
              </a:ext>
            </a:extLst>
          </p:cNvPr>
          <p:cNvSpPr>
            <a:spLocks noGrp="1"/>
          </p:cNvSpPr>
          <p:nvPr>
            <p:ph type="title"/>
          </p:nvPr>
        </p:nvSpPr>
        <p:spPr/>
        <p:txBody>
          <a:bodyPr/>
          <a:lstStyle/>
          <a:p>
            <a:r>
              <a:rPr lang="pl-PL" dirty="0"/>
              <a:t>Model 1 - </a:t>
            </a:r>
            <a:r>
              <a:rPr lang="pl-PL" dirty="0" err="1"/>
              <a:t>Prices</a:t>
            </a:r>
            <a:endParaRPr lang="en-GB" dirty="0"/>
          </a:p>
        </p:txBody>
      </p:sp>
      <p:sp>
        <p:nvSpPr>
          <p:cNvPr id="3" name="Symbol zastępczy zawartości 2">
            <a:extLst>
              <a:ext uri="{FF2B5EF4-FFF2-40B4-BE49-F238E27FC236}">
                <a16:creationId xmlns:a16="http://schemas.microsoft.com/office/drawing/2014/main" id="{094EBC91-45E1-5CC8-F41B-EAC4C76B0825}"/>
              </a:ext>
            </a:extLst>
          </p:cNvPr>
          <p:cNvSpPr>
            <a:spLocks noGrp="1"/>
          </p:cNvSpPr>
          <p:nvPr>
            <p:ph idx="1"/>
          </p:nvPr>
        </p:nvSpPr>
        <p:spPr/>
        <p:txBody>
          <a:bodyPr/>
          <a:lstStyle/>
          <a:p>
            <a:r>
              <a:rPr lang="pl-PL" dirty="0"/>
              <a:t>We </a:t>
            </a:r>
            <a:r>
              <a:rPr lang="pl-PL" dirty="0" err="1"/>
              <a:t>determined</a:t>
            </a:r>
            <a:r>
              <a:rPr lang="pl-PL" dirty="0"/>
              <a:t> the relations with </a:t>
            </a:r>
            <a:r>
              <a:rPr lang="pl-PL" dirty="0" err="1"/>
              <a:t>load</a:t>
            </a:r>
            <a:r>
              <a:rPr lang="pl-PL" dirty="0"/>
              <a:t>, </a:t>
            </a:r>
            <a:r>
              <a:rPr lang="pl-PL" dirty="0" err="1"/>
              <a:t>generation</a:t>
            </a:r>
            <a:r>
              <a:rPr lang="pl-PL" dirty="0"/>
              <a:t> and </a:t>
            </a:r>
            <a:r>
              <a:rPr lang="pl-PL" dirty="0" err="1"/>
              <a:t>day</a:t>
            </a:r>
            <a:r>
              <a:rPr lang="pl-PL" dirty="0"/>
              <a:t> of </a:t>
            </a:r>
            <a:r>
              <a:rPr lang="pl-PL" dirty="0" err="1"/>
              <a:t>week</a:t>
            </a:r>
            <a:r>
              <a:rPr lang="pl-PL" dirty="0"/>
              <a:t> with </a:t>
            </a:r>
            <a:r>
              <a:rPr lang="pl-PL" dirty="0" err="1"/>
              <a:t>linear</a:t>
            </a:r>
            <a:r>
              <a:rPr lang="pl-PL" dirty="0"/>
              <a:t> </a:t>
            </a:r>
            <a:r>
              <a:rPr lang="pl-PL" dirty="0" err="1"/>
              <a:t>functions</a:t>
            </a:r>
            <a:r>
              <a:rPr lang="pl-PL" dirty="0"/>
              <a:t>.</a:t>
            </a:r>
          </a:p>
          <a:p>
            <a:r>
              <a:rPr lang="pl-PL" sz="2000" dirty="0" err="1"/>
              <a:t>Formula</a:t>
            </a:r>
            <a:r>
              <a:rPr lang="pl-PL" sz="2000" dirty="0"/>
              <a:t>: </a:t>
            </a:r>
            <a:r>
              <a:rPr lang="pl-PL" sz="2000" dirty="0" err="1"/>
              <a:t>prices</a:t>
            </a:r>
            <a:r>
              <a:rPr lang="pl-PL" sz="2000" dirty="0"/>
              <a:t> = </a:t>
            </a:r>
            <a:r>
              <a:rPr lang="pl-PL" sz="2000" dirty="0" err="1"/>
              <a:t>a_demand</a:t>
            </a:r>
            <a:r>
              <a:rPr lang="pl-PL" sz="2000" dirty="0"/>
              <a:t> * </a:t>
            </a:r>
            <a:r>
              <a:rPr lang="pl-PL" sz="2000" dirty="0" err="1"/>
              <a:t>demand</a:t>
            </a:r>
            <a:r>
              <a:rPr lang="pl-PL" sz="2000" dirty="0"/>
              <a:t> + </a:t>
            </a:r>
            <a:r>
              <a:rPr lang="pl-PL" sz="2000" dirty="0" err="1"/>
              <a:t>a_generation</a:t>
            </a:r>
            <a:r>
              <a:rPr lang="pl-PL" sz="2000" dirty="0"/>
              <a:t> * </a:t>
            </a:r>
            <a:r>
              <a:rPr lang="pl-PL" sz="2000" dirty="0" err="1"/>
              <a:t>generation</a:t>
            </a:r>
            <a:r>
              <a:rPr lang="pl-PL" sz="2000" dirty="0"/>
              <a:t> + offset_</a:t>
            </a:r>
          </a:p>
        </p:txBody>
      </p:sp>
      <p:pic>
        <p:nvPicPr>
          <p:cNvPr id="4" name="Obraz 3">
            <a:extLst>
              <a:ext uri="{FF2B5EF4-FFF2-40B4-BE49-F238E27FC236}">
                <a16:creationId xmlns:a16="http://schemas.microsoft.com/office/drawing/2014/main" id="{2C9E42E1-CEDC-A80F-FE06-5EA835402F2A}"/>
              </a:ext>
            </a:extLst>
          </p:cNvPr>
          <p:cNvPicPr>
            <a:picLocks noChangeAspect="1"/>
          </p:cNvPicPr>
          <p:nvPr/>
        </p:nvPicPr>
        <p:blipFill>
          <a:blip r:embed="rId2"/>
          <a:stretch>
            <a:fillRect/>
          </a:stretch>
        </p:blipFill>
        <p:spPr>
          <a:xfrm>
            <a:off x="1359971" y="3429000"/>
            <a:ext cx="4029075" cy="2667000"/>
          </a:xfrm>
          <a:prstGeom prst="rect">
            <a:avLst/>
          </a:prstGeom>
        </p:spPr>
      </p:pic>
      <p:pic>
        <p:nvPicPr>
          <p:cNvPr id="5" name="Obraz 4">
            <a:extLst>
              <a:ext uri="{FF2B5EF4-FFF2-40B4-BE49-F238E27FC236}">
                <a16:creationId xmlns:a16="http://schemas.microsoft.com/office/drawing/2014/main" id="{9852A945-D628-9805-D852-69ED8622CCE1}"/>
              </a:ext>
            </a:extLst>
          </p:cNvPr>
          <p:cNvPicPr>
            <a:picLocks noChangeAspect="1"/>
          </p:cNvPicPr>
          <p:nvPr/>
        </p:nvPicPr>
        <p:blipFill>
          <a:blip r:embed="rId3"/>
          <a:stretch>
            <a:fillRect/>
          </a:stretch>
        </p:blipFill>
        <p:spPr>
          <a:xfrm>
            <a:off x="5910817" y="3429000"/>
            <a:ext cx="4038600" cy="2667000"/>
          </a:xfrm>
          <a:prstGeom prst="rect">
            <a:avLst/>
          </a:prstGeom>
        </p:spPr>
      </p:pic>
    </p:spTree>
    <p:extLst>
      <p:ext uri="{BB962C8B-B14F-4D97-AF65-F5344CB8AC3E}">
        <p14:creationId xmlns:p14="http://schemas.microsoft.com/office/powerpoint/2010/main" val="345914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7116353-36B2-48CD-853A-344E0C28634B}"/>
              </a:ext>
            </a:extLst>
          </p:cNvPr>
          <p:cNvSpPr>
            <a:spLocks noGrp="1"/>
          </p:cNvSpPr>
          <p:nvPr>
            <p:ph type="title"/>
          </p:nvPr>
        </p:nvSpPr>
        <p:spPr/>
        <p:txBody>
          <a:bodyPr/>
          <a:lstStyle/>
          <a:p>
            <a:r>
              <a:rPr lang="pl-PL" dirty="0"/>
              <a:t>Model 1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55FAA127-A59B-B365-D655-E64E3C2B3B64}"/>
              </a:ext>
            </a:extLst>
          </p:cNvPr>
          <p:cNvSpPr>
            <a:spLocks noGrp="1"/>
          </p:cNvSpPr>
          <p:nvPr>
            <p:ph idx="1"/>
          </p:nvPr>
        </p:nvSpPr>
        <p:spPr/>
        <p:txBody>
          <a:bodyPr>
            <a:normAutofit/>
          </a:bodyPr>
          <a:lstStyle/>
          <a:p>
            <a:r>
              <a:rPr lang="pl-PL" sz="2400" dirty="0" err="1"/>
              <a:t>Modelling</a:t>
            </a:r>
            <a:r>
              <a:rPr lang="pl-PL" sz="2400" dirty="0"/>
              <a:t> </a:t>
            </a:r>
            <a:r>
              <a:rPr lang="pl-PL" sz="2400" dirty="0" err="1"/>
              <a:t>Prior</a:t>
            </a:r>
            <a:r>
              <a:rPr lang="pl-PL" sz="2400" dirty="0"/>
              <a:t> for </a:t>
            </a:r>
            <a:r>
              <a:rPr lang="pl-PL" sz="2400" dirty="0" err="1"/>
              <a:t>prices</a:t>
            </a:r>
            <a:r>
              <a:rPr lang="pl-PL" sz="2400" dirty="0"/>
              <a:t> in 1st Model </a:t>
            </a:r>
            <a:r>
              <a:rPr lang="pl-PL" sz="2400" dirty="0" err="1"/>
              <a:t>gave</a:t>
            </a:r>
            <a:r>
              <a:rPr lang="pl-PL" sz="2400" dirty="0"/>
              <a:t> </a:t>
            </a:r>
            <a:r>
              <a:rPr lang="pl-PL" sz="2400" dirty="0" err="1"/>
              <a:t>results</a:t>
            </a:r>
            <a:r>
              <a:rPr lang="pl-PL" sz="2400" dirty="0"/>
              <a:t> </a:t>
            </a:r>
            <a:r>
              <a:rPr lang="pl-PL" sz="2400" dirty="0" err="1"/>
              <a:t>shown</a:t>
            </a:r>
            <a:r>
              <a:rPr lang="pl-PL" sz="2400" dirty="0"/>
              <a:t> </a:t>
            </a:r>
            <a:r>
              <a:rPr lang="pl-PL" sz="2400" dirty="0" err="1"/>
              <a:t>below</a:t>
            </a:r>
            <a:endParaRPr lang="pl-PL" sz="2400" dirty="0"/>
          </a:p>
          <a:p>
            <a:r>
              <a:rPr lang="pl-PL" sz="2400" dirty="0"/>
              <a:t>The error </a:t>
            </a:r>
            <a:r>
              <a:rPr lang="pl-PL" sz="2400" dirty="0" err="1"/>
              <a:t>value</a:t>
            </a:r>
            <a:r>
              <a:rPr lang="pl-PL" sz="2400" dirty="0"/>
              <a:t> was: </a:t>
            </a:r>
            <a:r>
              <a:rPr lang="fr-FR" sz="2400" dirty="0"/>
              <a:t>RMSE = 48.18 / (max possible) 214.47</a:t>
            </a:r>
            <a:endParaRPr lang="en-GB" sz="2400" dirty="0"/>
          </a:p>
        </p:txBody>
      </p:sp>
      <p:pic>
        <p:nvPicPr>
          <p:cNvPr id="6" name="Obraz 5">
            <a:extLst>
              <a:ext uri="{FF2B5EF4-FFF2-40B4-BE49-F238E27FC236}">
                <a16:creationId xmlns:a16="http://schemas.microsoft.com/office/drawing/2014/main" id="{B779151E-A1B7-2469-B16D-96EA7AE0F23E}"/>
              </a:ext>
            </a:extLst>
          </p:cNvPr>
          <p:cNvPicPr>
            <a:picLocks noChangeAspect="1"/>
          </p:cNvPicPr>
          <p:nvPr/>
        </p:nvPicPr>
        <p:blipFill>
          <a:blip r:embed="rId2"/>
          <a:stretch>
            <a:fillRect/>
          </a:stretch>
        </p:blipFill>
        <p:spPr>
          <a:xfrm>
            <a:off x="3148014" y="2981325"/>
            <a:ext cx="5856548" cy="3876675"/>
          </a:xfrm>
          <a:prstGeom prst="rect">
            <a:avLst/>
          </a:prstGeom>
        </p:spPr>
      </p:pic>
    </p:spTree>
    <p:extLst>
      <p:ext uri="{BB962C8B-B14F-4D97-AF65-F5344CB8AC3E}">
        <p14:creationId xmlns:p14="http://schemas.microsoft.com/office/powerpoint/2010/main" val="3517114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7EBB00-3020-38A9-F1B8-2DE801985426}"/>
              </a:ext>
            </a:extLst>
          </p:cNvPr>
          <p:cNvSpPr>
            <a:spLocks noGrp="1"/>
          </p:cNvSpPr>
          <p:nvPr>
            <p:ph type="title"/>
          </p:nvPr>
        </p:nvSpPr>
        <p:spPr/>
        <p:txBody>
          <a:bodyPr/>
          <a:lstStyle/>
          <a:p>
            <a:r>
              <a:rPr lang="pl-PL" dirty="0"/>
              <a:t>Model 1 – </a:t>
            </a:r>
            <a:r>
              <a:rPr lang="pl-PL" dirty="0" err="1"/>
              <a:t>Prices</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A04FE0CD-F3E6-97DA-1037-F65544C2871D}"/>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DAA281DE-1AA8-3DD2-F03B-E59CBB628BF6}"/>
              </a:ext>
            </a:extLst>
          </p:cNvPr>
          <p:cNvPicPr>
            <a:picLocks noChangeAspect="1"/>
          </p:cNvPicPr>
          <p:nvPr/>
        </p:nvPicPr>
        <p:blipFill>
          <a:blip r:embed="rId2"/>
          <a:stretch>
            <a:fillRect/>
          </a:stretch>
        </p:blipFill>
        <p:spPr>
          <a:xfrm>
            <a:off x="303028" y="2022605"/>
            <a:ext cx="5683647" cy="4286873"/>
          </a:xfrm>
          <a:prstGeom prst="rect">
            <a:avLst/>
          </a:prstGeom>
        </p:spPr>
      </p:pic>
      <p:pic>
        <p:nvPicPr>
          <p:cNvPr id="7" name="Obraz 6">
            <a:extLst>
              <a:ext uri="{FF2B5EF4-FFF2-40B4-BE49-F238E27FC236}">
                <a16:creationId xmlns:a16="http://schemas.microsoft.com/office/drawing/2014/main" id="{742759A4-CC54-253C-E49B-3F0088A3B79A}"/>
              </a:ext>
            </a:extLst>
          </p:cNvPr>
          <p:cNvPicPr>
            <a:picLocks noChangeAspect="1"/>
          </p:cNvPicPr>
          <p:nvPr/>
        </p:nvPicPr>
        <p:blipFill>
          <a:blip r:embed="rId3"/>
          <a:stretch>
            <a:fillRect/>
          </a:stretch>
        </p:blipFill>
        <p:spPr>
          <a:xfrm>
            <a:off x="6130644" y="2639211"/>
            <a:ext cx="5758328" cy="3053659"/>
          </a:xfrm>
          <a:prstGeom prst="rect">
            <a:avLst/>
          </a:prstGeom>
        </p:spPr>
      </p:pic>
    </p:spTree>
    <p:extLst>
      <p:ext uri="{BB962C8B-B14F-4D97-AF65-F5344CB8AC3E}">
        <p14:creationId xmlns:p14="http://schemas.microsoft.com/office/powerpoint/2010/main" val="1617713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1F767-9749-83A9-C18C-DBDCB0EFD2D2}"/>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E01A0507-9307-7A44-0EFB-A2DD6D05048C}"/>
              </a:ext>
            </a:extLst>
          </p:cNvPr>
          <p:cNvSpPr>
            <a:spLocks noGrp="1"/>
          </p:cNvSpPr>
          <p:nvPr>
            <p:ph idx="1"/>
          </p:nvPr>
        </p:nvSpPr>
        <p:spPr/>
        <p:txBody>
          <a:bodyPr/>
          <a:lstStyle/>
          <a:p>
            <a:r>
              <a:rPr lang="pl-PL" dirty="0" err="1"/>
              <a:t>Posterior</a:t>
            </a:r>
            <a:r>
              <a:rPr lang="pl-PL" dirty="0"/>
              <a:t> model </a:t>
            </a:r>
            <a:r>
              <a:rPr lang="pl-PL" dirty="0" err="1"/>
              <a:t>gave</a:t>
            </a:r>
            <a:r>
              <a:rPr lang="pl-PL" dirty="0"/>
              <a:t> </a:t>
            </a:r>
            <a:r>
              <a:rPr lang="pl-PL" dirty="0" err="1"/>
              <a:t>us</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was: </a:t>
            </a:r>
            <a:r>
              <a:rPr lang="fr-FR" dirty="0"/>
              <a:t>RMSE = 48.14 / (max possible) 214.47</a:t>
            </a:r>
          </a:p>
          <a:p>
            <a:endParaRPr lang="en-GB" dirty="0"/>
          </a:p>
        </p:txBody>
      </p:sp>
      <p:pic>
        <p:nvPicPr>
          <p:cNvPr id="6" name="Obraz 5">
            <a:extLst>
              <a:ext uri="{FF2B5EF4-FFF2-40B4-BE49-F238E27FC236}">
                <a16:creationId xmlns:a16="http://schemas.microsoft.com/office/drawing/2014/main" id="{43118EBC-6751-09C6-0713-A2C175BFB228}"/>
              </a:ext>
            </a:extLst>
          </p:cNvPr>
          <p:cNvPicPr>
            <a:picLocks noChangeAspect="1"/>
          </p:cNvPicPr>
          <p:nvPr/>
        </p:nvPicPr>
        <p:blipFill>
          <a:blip r:embed="rId2"/>
          <a:stretch>
            <a:fillRect/>
          </a:stretch>
        </p:blipFill>
        <p:spPr>
          <a:xfrm>
            <a:off x="3092180" y="2957512"/>
            <a:ext cx="5892521" cy="3900487"/>
          </a:xfrm>
          <a:prstGeom prst="rect">
            <a:avLst/>
          </a:prstGeom>
        </p:spPr>
      </p:pic>
    </p:spTree>
    <p:extLst>
      <p:ext uri="{BB962C8B-B14F-4D97-AF65-F5344CB8AC3E}">
        <p14:creationId xmlns:p14="http://schemas.microsoft.com/office/powerpoint/2010/main" val="119282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8C5FB6-2404-7976-02C9-5EDC3FA05DEF}"/>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DB456DE0-71BC-2F3F-53E0-87641E99E8DD}"/>
              </a:ext>
            </a:extLst>
          </p:cNvPr>
          <p:cNvSpPr>
            <a:spLocks noGrp="1"/>
          </p:cNvSpPr>
          <p:nvPr>
            <p:ph idx="1"/>
          </p:nvPr>
        </p:nvSpPr>
        <p:spPr>
          <a:xfrm>
            <a:off x="838200" y="1825625"/>
            <a:ext cx="5614988" cy="4351338"/>
          </a:xfrm>
        </p:spPr>
        <p:txBody>
          <a:bodyPr>
            <a:normAutofit/>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consistient</a:t>
            </a:r>
            <a:r>
              <a:rPr lang="pl-PL" dirty="0"/>
              <a:t> with data in </a:t>
            </a:r>
            <a:r>
              <a:rPr lang="pl-PL" dirty="0" err="1"/>
              <a:t>middle</a:t>
            </a:r>
            <a:r>
              <a:rPr lang="pl-PL" dirty="0"/>
              <a:t> </a:t>
            </a:r>
            <a:r>
              <a:rPr lang="pl-PL" dirty="0" err="1"/>
              <a:t>range</a:t>
            </a:r>
            <a:r>
              <a:rPr lang="pl-PL" dirty="0"/>
              <a:t> </a:t>
            </a:r>
            <a:r>
              <a:rPr lang="pl-PL" dirty="0" err="1"/>
              <a:t>values</a:t>
            </a:r>
            <a:r>
              <a:rPr lang="pl-PL" dirty="0"/>
              <a:t>, </a:t>
            </a:r>
            <a:r>
              <a:rPr lang="pl-PL" dirty="0" err="1"/>
              <a:t>however</a:t>
            </a:r>
            <a:r>
              <a:rPr lang="pl-PL" dirty="0"/>
              <a:t> </a:t>
            </a:r>
            <a:r>
              <a:rPr lang="pl-PL" dirty="0" err="1"/>
              <a:t>they</a:t>
            </a:r>
            <a:r>
              <a:rPr lang="pl-PL" dirty="0"/>
              <a:t> </a:t>
            </a:r>
            <a:r>
              <a:rPr lang="pl-PL" dirty="0" err="1"/>
              <a:t>are</a:t>
            </a:r>
            <a:r>
              <a:rPr lang="pl-PL" dirty="0"/>
              <a:t> not </a:t>
            </a:r>
            <a:r>
              <a:rPr lang="pl-PL" dirty="0" err="1"/>
              <a:t>consistient</a:t>
            </a:r>
            <a:r>
              <a:rPr lang="pl-PL" dirty="0"/>
              <a:t> with </a:t>
            </a:r>
            <a:r>
              <a:rPr lang="pl-PL" dirty="0" err="1"/>
              <a:t>peaks</a:t>
            </a:r>
            <a:r>
              <a:rPr lang="pl-PL" dirty="0"/>
              <a:t> in </a:t>
            </a:r>
            <a:r>
              <a:rPr lang="pl-PL" dirty="0" err="1"/>
              <a:t>low</a:t>
            </a:r>
            <a:r>
              <a:rPr lang="pl-PL" dirty="0"/>
              <a:t> and high </a:t>
            </a:r>
            <a:r>
              <a:rPr lang="pl-PL" dirty="0" err="1"/>
              <a:t>values</a:t>
            </a:r>
            <a:r>
              <a:rPr lang="pl-PL" dirty="0"/>
              <a:t> </a:t>
            </a:r>
            <a:r>
              <a:rPr lang="pl-PL" dirty="0" err="1"/>
              <a:t>range</a:t>
            </a:r>
            <a:endParaRPr lang="pl-PL" dirty="0"/>
          </a:p>
        </p:txBody>
      </p:sp>
      <p:pic>
        <p:nvPicPr>
          <p:cNvPr id="6" name="Obraz 5">
            <a:extLst>
              <a:ext uri="{FF2B5EF4-FFF2-40B4-BE49-F238E27FC236}">
                <a16:creationId xmlns:a16="http://schemas.microsoft.com/office/drawing/2014/main" id="{ED19706F-CCAB-D87F-E976-5F6D455BB298}"/>
              </a:ext>
            </a:extLst>
          </p:cNvPr>
          <p:cNvPicPr>
            <a:picLocks noChangeAspect="1"/>
          </p:cNvPicPr>
          <p:nvPr/>
        </p:nvPicPr>
        <p:blipFill>
          <a:blip r:embed="rId2"/>
          <a:stretch>
            <a:fillRect/>
          </a:stretch>
        </p:blipFill>
        <p:spPr>
          <a:xfrm>
            <a:off x="6388331" y="2095500"/>
            <a:ext cx="5803669" cy="3841672"/>
          </a:xfrm>
          <a:prstGeom prst="rect">
            <a:avLst/>
          </a:prstGeom>
        </p:spPr>
      </p:pic>
    </p:spTree>
    <p:extLst>
      <p:ext uri="{BB962C8B-B14F-4D97-AF65-F5344CB8AC3E}">
        <p14:creationId xmlns:p14="http://schemas.microsoft.com/office/powerpoint/2010/main" val="262458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212FEE-F6D3-9F59-9E5E-27CE669A74CB}"/>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0D07373F-3EB3-800D-F97B-24293DDEADD0}"/>
              </a:ext>
            </a:extLst>
          </p:cNvPr>
          <p:cNvSpPr>
            <a:spLocks noGrp="1"/>
          </p:cNvSpPr>
          <p:nvPr>
            <p:ph idx="1"/>
          </p:nvPr>
        </p:nvSpPr>
        <p:spPr/>
        <p:txBody>
          <a:bodyPr/>
          <a:lstStyle/>
          <a:p>
            <a:r>
              <a:rPr lang="pl-PL" sz="2400" dirty="0"/>
              <a:t>Energy </a:t>
            </a:r>
            <a:r>
              <a:rPr lang="pl-PL" sz="2400" dirty="0" err="1"/>
              <a:t>price</a:t>
            </a:r>
            <a:r>
              <a:rPr lang="pl-PL" sz="2400" dirty="0"/>
              <a:t> data </a:t>
            </a:r>
            <a:r>
              <a:rPr lang="pl-PL" sz="2400" dirty="0" err="1"/>
              <a:t>is</a:t>
            </a:r>
            <a:r>
              <a:rPr lang="pl-PL" sz="2400" dirty="0"/>
              <a:t> </a:t>
            </a:r>
            <a:r>
              <a:rPr lang="pl-PL" sz="2400" dirty="0" err="1"/>
              <a:t>very</a:t>
            </a:r>
            <a:r>
              <a:rPr lang="pl-PL" sz="2400" dirty="0"/>
              <a:t> </a:t>
            </a:r>
            <a:r>
              <a:rPr lang="pl-PL" sz="2400" dirty="0" err="1"/>
              <a:t>difficult</a:t>
            </a:r>
            <a:r>
              <a:rPr lang="pl-PL" sz="2400" dirty="0"/>
              <a:t> to model </a:t>
            </a:r>
            <a:r>
              <a:rPr lang="pl-PL" sz="2400" dirty="0" err="1"/>
              <a:t>because</a:t>
            </a:r>
            <a:r>
              <a:rPr lang="pl-PL" sz="2400" dirty="0"/>
              <a:t> of </a:t>
            </a:r>
            <a:r>
              <a:rPr lang="pl-PL" sz="2400" dirty="0" err="1"/>
              <a:t>price</a:t>
            </a:r>
            <a:r>
              <a:rPr lang="pl-PL" sz="2400" dirty="0"/>
              <a:t> </a:t>
            </a:r>
            <a:r>
              <a:rPr lang="pl-PL" sz="2400" dirty="0" err="1"/>
              <a:t>jumps</a:t>
            </a:r>
            <a:r>
              <a:rPr lang="pl-PL" sz="2400" dirty="0"/>
              <a:t> </a:t>
            </a:r>
            <a:br>
              <a:rPr lang="pl-PL" sz="2400" dirty="0"/>
            </a:br>
            <a:r>
              <a:rPr lang="pl-PL" sz="2400" dirty="0"/>
              <a:t>(as </a:t>
            </a:r>
            <a:r>
              <a:rPr lang="pl-PL" sz="2400" dirty="0" err="1"/>
              <a:t>shown</a:t>
            </a:r>
            <a:r>
              <a:rPr lang="pl-PL" sz="2400" dirty="0"/>
              <a:t> on </a:t>
            </a:r>
            <a:r>
              <a:rPr lang="pl-PL" sz="2400" dirty="0" err="1"/>
              <a:t>example</a:t>
            </a:r>
            <a:r>
              <a:rPr lang="pl-PL" sz="2400" dirty="0"/>
              <a:t> data on the </a:t>
            </a:r>
            <a:r>
              <a:rPr lang="pl-PL" sz="2400" dirty="0" err="1"/>
              <a:t>graph</a:t>
            </a:r>
            <a:r>
              <a:rPr lang="pl-PL" sz="2400" dirty="0"/>
              <a:t> </a:t>
            </a:r>
            <a:r>
              <a:rPr lang="pl-PL" sz="2400" dirty="0" err="1"/>
              <a:t>below</a:t>
            </a:r>
            <a:r>
              <a:rPr lang="pl-PL" sz="2400" dirty="0"/>
              <a:t>)</a:t>
            </a:r>
          </a:p>
          <a:p>
            <a:r>
              <a:rPr lang="pl-PL" sz="2400" dirty="0"/>
              <a:t>The </a:t>
            </a:r>
            <a:r>
              <a:rPr lang="pl-PL" sz="2400" dirty="0" err="1"/>
              <a:t>jumps</a:t>
            </a:r>
            <a:r>
              <a:rPr lang="pl-PL" sz="2400" dirty="0"/>
              <a:t> </a:t>
            </a:r>
            <a:r>
              <a:rPr lang="pl-PL" sz="2400" dirty="0" err="1"/>
              <a:t>occur</a:t>
            </a:r>
            <a:r>
              <a:rPr lang="pl-PL" sz="2400" dirty="0"/>
              <a:t> on </a:t>
            </a:r>
            <a:r>
              <a:rPr lang="pl-PL" sz="2400" dirty="0" err="1"/>
              <a:t>different</a:t>
            </a:r>
            <a:r>
              <a:rPr lang="pl-PL" sz="2400" dirty="0"/>
              <a:t> </a:t>
            </a:r>
            <a:r>
              <a:rPr lang="pl-PL" sz="2400" dirty="0" err="1"/>
              <a:t>level</a:t>
            </a:r>
            <a:r>
              <a:rPr lang="pl-PL" sz="2400" dirty="0"/>
              <a:t> of </a:t>
            </a:r>
            <a:r>
              <a:rPr lang="pl-PL" sz="2400" dirty="0" err="1"/>
              <a:t>Residual</a:t>
            </a:r>
            <a:r>
              <a:rPr lang="pl-PL" sz="2400" dirty="0"/>
              <a:t> </a:t>
            </a:r>
            <a:r>
              <a:rPr lang="pl-PL" sz="2400" dirty="0" err="1"/>
              <a:t>load</a:t>
            </a:r>
            <a:r>
              <a:rPr lang="pl-PL" sz="2400" dirty="0"/>
              <a:t> in </a:t>
            </a:r>
            <a:r>
              <a:rPr lang="pl-PL" sz="2400" dirty="0" err="1"/>
              <a:t>different</a:t>
            </a:r>
            <a:r>
              <a:rPr lang="pl-PL" sz="2400" dirty="0"/>
              <a:t> </a:t>
            </a:r>
            <a:r>
              <a:rPr lang="pl-PL" sz="2400" dirty="0" err="1"/>
              <a:t>days</a:t>
            </a:r>
            <a:endParaRPr lang="en-GB" sz="2400" dirty="0"/>
          </a:p>
          <a:p>
            <a:pPr marL="0" indent="0">
              <a:buNone/>
            </a:pPr>
            <a:endParaRPr lang="en-GB" dirty="0"/>
          </a:p>
        </p:txBody>
      </p:sp>
      <p:graphicFrame>
        <p:nvGraphicFramePr>
          <p:cNvPr id="4" name="Wykres 3">
            <a:extLst>
              <a:ext uri="{FF2B5EF4-FFF2-40B4-BE49-F238E27FC236}">
                <a16:creationId xmlns:a16="http://schemas.microsoft.com/office/drawing/2014/main" id="{BA77049C-F336-4AE0-B584-2CB2BB8A6EA8}"/>
              </a:ext>
            </a:extLst>
          </p:cNvPr>
          <p:cNvGraphicFramePr>
            <a:graphicFrameLocks/>
          </p:cNvGraphicFramePr>
          <p:nvPr>
            <p:extLst>
              <p:ext uri="{D42A27DB-BD31-4B8C-83A1-F6EECF244321}">
                <p14:modId xmlns:p14="http://schemas.microsoft.com/office/powerpoint/2010/main" val="1164067128"/>
              </p:ext>
            </p:extLst>
          </p:nvPr>
        </p:nvGraphicFramePr>
        <p:xfrm>
          <a:off x="2601058" y="3273180"/>
          <a:ext cx="6989884" cy="33024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706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91AC62-A082-299D-4A70-04EEC448314A}"/>
              </a:ext>
            </a:extLst>
          </p:cNvPr>
          <p:cNvSpPr>
            <a:spLocks noGrp="1"/>
          </p:cNvSpPr>
          <p:nvPr>
            <p:ph type="title"/>
          </p:nvPr>
        </p:nvSpPr>
        <p:spPr/>
        <p:txBody>
          <a:bodyPr/>
          <a:lstStyle/>
          <a:p>
            <a:r>
              <a:rPr lang="pl-PL" dirty="0"/>
              <a:t>Model 1 – </a:t>
            </a:r>
            <a:r>
              <a:rPr lang="pl-PL" dirty="0" err="1"/>
              <a:t>Overall</a:t>
            </a:r>
            <a:r>
              <a:rPr lang="pl-PL" dirty="0"/>
              <a:t> </a:t>
            </a:r>
            <a:r>
              <a:rPr lang="pl-PL" dirty="0" err="1"/>
              <a:t>posterior</a:t>
            </a:r>
            <a:endParaRPr lang="en-GB" dirty="0"/>
          </a:p>
        </p:txBody>
      </p:sp>
      <p:sp>
        <p:nvSpPr>
          <p:cNvPr id="3" name="Symbol zastępczy zawartości 2">
            <a:extLst>
              <a:ext uri="{FF2B5EF4-FFF2-40B4-BE49-F238E27FC236}">
                <a16:creationId xmlns:a16="http://schemas.microsoft.com/office/drawing/2014/main" id="{316D28CF-70A9-6459-7A78-A86A4D556AC3}"/>
              </a:ext>
            </a:extLst>
          </p:cNvPr>
          <p:cNvSpPr>
            <a:spLocks noGrp="1"/>
          </p:cNvSpPr>
          <p:nvPr>
            <p:ph idx="1"/>
          </p:nvPr>
        </p:nvSpPr>
        <p:spPr/>
        <p:txBody>
          <a:bodyPr/>
          <a:lstStyle/>
          <a:p>
            <a:r>
              <a:rPr lang="pl-PL" dirty="0" err="1"/>
              <a:t>Overall</a:t>
            </a:r>
            <a:r>
              <a:rPr lang="pl-PL" dirty="0"/>
              <a:t> </a:t>
            </a:r>
            <a:r>
              <a:rPr lang="pl-PL" dirty="0" err="1"/>
              <a:t>posterior</a:t>
            </a:r>
            <a:r>
              <a:rPr lang="pl-PL" dirty="0"/>
              <a:t> </a:t>
            </a:r>
            <a:r>
              <a:rPr lang="pl-PL" dirty="0" err="1"/>
              <a:t>results</a:t>
            </a:r>
            <a:r>
              <a:rPr lang="pl-PL" dirty="0"/>
              <a:t> </a:t>
            </a:r>
            <a:r>
              <a:rPr lang="pl-PL" dirty="0" err="1"/>
              <a:t>are</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53.27 / (max possible) 214.47</a:t>
            </a:r>
            <a:endParaRPr lang="en-GB" dirty="0"/>
          </a:p>
        </p:txBody>
      </p:sp>
      <p:pic>
        <p:nvPicPr>
          <p:cNvPr id="6" name="Obraz 5">
            <a:extLst>
              <a:ext uri="{FF2B5EF4-FFF2-40B4-BE49-F238E27FC236}">
                <a16:creationId xmlns:a16="http://schemas.microsoft.com/office/drawing/2014/main" id="{6ACFA664-36EF-169B-FBF7-3010318530BC}"/>
              </a:ext>
            </a:extLst>
          </p:cNvPr>
          <p:cNvPicPr>
            <a:picLocks noChangeAspect="1"/>
          </p:cNvPicPr>
          <p:nvPr/>
        </p:nvPicPr>
        <p:blipFill>
          <a:blip r:embed="rId2"/>
          <a:stretch>
            <a:fillRect/>
          </a:stretch>
        </p:blipFill>
        <p:spPr>
          <a:xfrm>
            <a:off x="3405153" y="3181350"/>
            <a:ext cx="5381693" cy="3562350"/>
          </a:xfrm>
          <a:prstGeom prst="rect">
            <a:avLst/>
          </a:prstGeom>
        </p:spPr>
      </p:pic>
    </p:spTree>
    <p:extLst>
      <p:ext uri="{BB962C8B-B14F-4D97-AF65-F5344CB8AC3E}">
        <p14:creationId xmlns:p14="http://schemas.microsoft.com/office/powerpoint/2010/main" val="438948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60D618-132E-6E67-1A53-01A2516588A0}"/>
              </a:ext>
            </a:extLst>
          </p:cNvPr>
          <p:cNvSpPr>
            <a:spLocks noGrp="1"/>
          </p:cNvSpPr>
          <p:nvPr>
            <p:ph type="title"/>
          </p:nvPr>
        </p:nvSpPr>
        <p:spPr/>
        <p:txBody>
          <a:bodyPr/>
          <a:lstStyle/>
          <a:p>
            <a:r>
              <a:rPr lang="pl-PL" dirty="0"/>
              <a:t>Model 1 – </a:t>
            </a:r>
            <a:r>
              <a:rPr lang="pl-PL" dirty="0" err="1"/>
              <a:t>Overall</a:t>
            </a:r>
            <a:r>
              <a:rPr lang="pl-PL" dirty="0"/>
              <a:t>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27C1604F-31B5-442A-9D86-2DACD90F9B3B}"/>
              </a:ext>
            </a:extLst>
          </p:cNvPr>
          <p:cNvSpPr>
            <a:spLocks noGrp="1"/>
          </p:cNvSpPr>
          <p:nvPr>
            <p:ph idx="1"/>
          </p:nvPr>
        </p:nvSpPr>
        <p:spPr>
          <a:xfrm>
            <a:off x="838200" y="1825625"/>
            <a:ext cx="5763018" cy="4351338"/>
          </a:xfrm>
        </p:spPr>
        <p:txBody>
          <a:bodyPr/>
          <a:lstStyle/>
          <a:p>
            <a:r>
              <a:rPr lang="pl-PL" dirty="0" err="1"/>
              <a:t>Overall</a:t>
            </a:r>
            <a:r>
              <a:rPr lang="pl-PL" dirty="0"/>
              <a:t> </a:t>
            </a:r>
            <a:r>
              <a:rPr lang="pl-PL" dirty="0" err="1"/>
              <a:t>postarior</a:t>
            </a:r>
            <a:r>
              <a:rPr lang="pl-PL" dirty="0"/>
              <a:t> </a:t>
            </a:r>
            <a:r>
              <a:rPr lang="pl-PL" dirty="0" err="1"/>
              <a:t>samples</a:t>
            </a:r>
            <a:r>
              <a:rPr lang="pl-PL" dirty="0"/>
              <a:t> </a:t>
            </a:r>
            <a:r>
              <a:rPr lang="pl-PL" dirty="0" err="1"/>
              <a:t>are</a:t>
            </a:r>
            <a:r>
              <a:rPr lang="pl-PL" dirty="0"/>
              <a:t> </a:t>
            </a:r>
            <a:r>
              <a:rPr lang="pl-PL" dirty="0" err="1"/>
              <a:t>somehow</a:t>
            </a:r>
            <a:r>
              <a:rPr lang="pl-PL" dirty="0"/>
              <a:t> </a:t>
            </a:r>
            <a:r>
              <a:rPr lang="pl-PL" dirty="0" err="1"/>
              <a:t>consistent</a:t>
            </a:r>
            <a:r>
              <a:rPr lang="pl-PL" dirty="0"/>
              <a:t> with real data in </a:t>
            </a:r>
            <a:r>
              <a:rPr lang="pl-PL" dirty="0" err="1"/>
              <a:t>middle</a:t>
            </a:r>
            <a:r>
              <a:rPr lang="pl-PL" dirty="0"/>
              <a:t> </a:t>
            </a:r>
            <a:r>
              <a:rPr lang="pl-PL" dirty="0" err="1"/>
              <a:t>values</a:t>
            </a:r>
            <a:r>
              <a:rPr lang="pl-PL" dirty="0"/>
              <a:t> </a:t>
            </a:r>
            <a:r>
              <a:rPr lang="pl-PL" dirty="0" err="1"/>
              <a:t>range</a:t>
            </a:r>
            <a:endParaRPr lang="pl-PL" dirty="0"/>
          </a:p>
          <a:p>
            <a:r>
              <a:rPr lang="pl-PL" dirty="0" err="1"/>
              <a:t>However</a:t>
            </a:r>
            <a:r>
              <a:rPr lang="pl-PL" dirty="0"/>
              <a:t> </a:t>
            </a:r>
            <a:r>
              <a:rPr lang="pl-PL" dirty="0" err="1"/>
              <a:t>they</a:t>
            </a:r>
            <a:r>
              <a:rPr lang="pl-PL" dirty="0"/>
              <a:t> do not </a:t>
            </a:r>
            <a:r>
              <a:rPr lang="pl-PL" dirty="0" err="1"/>
              <a:t>cover</a:t>
            </a:r>
            <a:r>
              <a:rPr lang="pl-PL" dirty="0"/>
              <a:t> </a:t>
            </a:r>
            <a:r>
              <a:rPr lang="pl-PL" dirty="0" err="1"/>
              <a:t>spikes</a:t>
            </a:r>
            <a:r>
              <a:rPr lang="pl-PL" dirty="0"/>
              <a:t> on </a:t>
            </a:r>
            <a:r>
              <a:rPr lang="pl-PL" dirty="0" err="1"/>
              <a:t>extreme</a:t>
            </a:r>
            <a:r>
              <a:rPr lang="pl-PL" dirty="0"/>
              <a:t> </a:t>
            </a:r>
            <a:r>
              <a:rPr lang="pl-PL" dirty="0" err="1"/>
              <a:t>values</a:t>
            </a:r>
            <a:endParaRPr lang="pl-PL" dirty="0"/>
          </a:p>
          <a:p>
            <a:r>
              <a:rPr lang="pl-PL" dirty="0" err="1"/>
              <a:t>Posterior</a:t>
            </a:r>
            <a:r>
              <a:rPr lang="pl-PL" dirty="0"/>
              <a:t> </a:t>
            </a:r>
            <a:r>
              <a:rPr lang="pl-PL" dirty="0" err="1"/>
              <a:t>samples</a:t>
            </a:r>
            <a:r>
              <a:rPr lang="pl-PL" dirty="0"/>
              <a:t> </a:t>
            </a:r>
            <a:r>
              <a:rPr lang="pl-PL" dirty="0" err="1"/>
              <a:t>values</a:t>
            </a:r>
            <a:r>
              <a:rPr lang="pl-PL" dirty="0"/>
              <a:t> </a:t>
            </a:r>
            <a:r>
              <a:rPr lang="pl-PL" dirty="0" err="1"/>
              <a:t>reach</a:t>
            </a:r>
            <a:r>
              <a:rPr lang="pl-PL" dirty="0"/>
              <a:t> maximum of </a:t>
            </a:r>
            <a:r>
              <a:rPr lang="pl-PL" dirty="0" err="1"/>
              <a:t>about</a:t>
            </a:r>
            <a:r>
              <a:rPr lang="pl-PL" dirty="0"/>
              <a:t> 240, </a:t>
            </a:r>
            <a:r>
              <a:rPr lang="pl-PL" dirty="0" err="1"/>
              <a:t>while</a:t>
            </a:r>
            <a:r>
              <a:rPr lang="pl-PL" dirty="0"/>
              <a:t> real data </a:t>
            </a:r>
            <a:r>
              <a:rPr lang="pl-PL" dirty="0" err="1"/>
              <a:t>reach</a:t>
            </a:r>
            <a:r>
              <a:rPr lang="pl-PL" dirty="0"/>
              <a:t> </a:t>
            </a:r>
            <a:r>
              <a:rPr lang="pl-PL" dirty="0" err="1"/>
              <a:t>up</a:t>
            </a:r>
            <a:r>
              <a:rPr lang="pl-PL" dirty="0"/>
              <a:t> to 350</a:t>
            </a:r>
            <a:endParaRPr lang="en-GB" dirty="0"/>
          </a:p>
        </p:txBody>
      </p:sp>
      <p:pic>
        <p:nvPicPr>
          <p:cNvPr id="5" name="Obraz 4">
            <a:extLst>
              <a:ext uri="{FF2B5EF4-FFF2-40B4-BE49-F238E27FC236}">
                <a16:creationId xmlns:a16="http://schemas.microsoft.com/office/drawing/2014/main" id="{9B0C4549-D200-23F7-298C-0BE600FBA4F5}"/>
              </a:ext>
            </a:extLst>
          </p:cNvPr>
          <p:cNvPicPr>
            <a:picLocks noChangeAspect="1"/>
          </p:cNvPicPr>
          <p:nvPr/>
        </p:nvPicPr>
        <p:blipFill>
          <a:blip r:embed="rId2"/>
          <a:stretch>
            <a:fillRect/>
          </a:stretch>
        </p:blipFill>
        <p:spPr>
          <a:xfrm>
            <a:off x="6538520" y="2143125"/>
            <a:ext cx="5763018" cy="3814763"/>
          </a:xfrm>
          <a:prstGeom prst="rect">
            <a:avLst/>
          </a:prstGeom>
        </p:spPr>
      </p:pic>
    </p:spTree>
    <p:extLst>
      <p:ext uri="{BB962C8B-B14F-4D97-AF65-F5344CB8AC3E}">
        <p14:creationId xmlns:p14="http://schemas.microsoft.com/office/powerpoint/2010/main" val="3471111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06EB79-A25F-688C-4B2B-E75BE8171629}"/>
              </a:ext>
            </a:extLst>
          </p:cNvPr>
          <p:cNvSpPr>
            <a:spLocks noGrp="1"/>
          </p:cNvSpPr>
          <p:nvPr>
            <p:ph type="title"/>
          </p:nvPr>
        </p:nvSpPr>
        <p:spPr/>
        <p:txBody>
          <a:bodyPr/>
          <a:lstStyle/>
          <a:p>
            <a:r>
              <a:rPr lang="pl-PL" dirty="0"/>
              <a:t>Model 2 </a:t>
            </a:r>
            <a:endParaRPr lang="en-GB" dirty="0"/>
          </a:p>
        </p:txBody>
      </p:sp>
      <p:sp>
        <p:nvSpPr>
          <p:cNvPr id="3" name="Symbol zastępczy zawartości 2">
            <a:extLst>
              <a:ext uri="{FF2B5EF4-FFF2-40B4-BE49-F238E27FC236}">
                <a16:creationId xmlns:a16="http://schemas.microsoft.com/office/drawing/2014/main" id="{2A1D066E-65A1-AB2F-5696-A1D7ABB9060A}"/>
              </a:ext>
            </a:extLst>
          </p:cNvPr>
          <p:cNvSpPr>
            <a:spLocks noGrp="1"/>
          </p:cNvSpPr>
          <p:nvPr>
            <p:ph idx="1"/>
          </p:nvPr>
        </p:nvSpPr>
        <p:spPr/>
        <p:txBody>
          <a:bodyPr/>
          <a:lstStyle/>
          <a:p>
            <a:r>
              <a:rPr lang="pl-PL" dirty="0" err="1"/>
              <a:t>Demand</a:t>
            </a:r>
            <a:r>
              <a:rPr lang="pl-PL" dirty="0"/>
              <a:t> </a:t>
            </a:r>
            <a:r>
              <a:rPr lang="pl-PL" dirty="0" err="1"/>
              <a:t>prior</a:t>
            </a:r>
            <a:r>
              <a:rPr lang="pl-PL" dirty="0"/>
              <a:t> and </a:t>
            </a:r>
            <a:r>
              <a:rPr lang="pl-PL" dirty="0" err="1"/>
              <a:t>posterior</a:t>
            </a:r>
            <a:r>
              <a:rPr lang="pl-PL" dirty="0"/>
              <a:t> for </a:t>
            </a:r>
            <a:r>
              <a:rPr lang="pl-PL" dirty="0" err="1"/>
              <a:t>both</a:t>
            </a:r>
            <a:r>
              <a:rPr lang="pl-PL" dirty="0"/>
              <a:t> </a:t>
            </a:r>
            <a:r>
              <a:rPr lang="pl-PL" dirty="0" err="1"/>
              <a:t>models</a:t>
            </a:r>
            <a:r>
              <a:rPr lang="pl-PL" dirty="0"/>
              <a:t> </a:t>
            </a:r>
            <a:r>
              <a:rPr lang="pl-PL" dirty="0" err="1"/>
              <a:t>are</a:t>
            </a:r>
            <a:r>
              <a:rPr lang="pl-PL" dirty="0"/>
              <a:t> the same</a:t>
            </a:r>
          </a:p>
          <a:p>
            <a:r>
              <a:rPr lang="pl-PL" dirty="0"/>
              <a:t>2nd model </a:t>
            </a:r>
            <a:r>
              <a:rPr lang="pl-PL" dirty="0" err="1"/>
              <a:t>differs</a:t>
            </a:r>
            <a:r>
              <a:rPr lang="pl-PL" dirty="0"/>
              <a:t> from the </a:t>
            </a:r>
            <a:r>
              <a:rPr lang="pl-PL" dirty="0" err="1"/>
              <a:t>first</a:t>
            </a:r>
            <a:r>
              <a:rPr lang="pl-PL" dirty="0"/>
              <a:t> one in </a:t>
            </a:r>
            <a:r>
              <a:rPr lang="pl-PL" dirty="0" err="1"/>
              <a:t>generation</a:t>
            </a:r>
            <a:r>
              <a:rPr lang="pl-PL" dirty="0"/>
              <a:t> – in the 2nd one the </a:t>
            </a:r>
            <a:r>
              <a:rPr lang="pl-PL" dirty="0" err="1"/>
              <a:t>irradiance</a:t>
            </a:r>
            <a:r>
              <a:rPr lang="pl-PL" dirty="0"/>
              <a:t> influence </a:t>
            </a:r>
            <a:r>
              <a:rPr lang="pl-PL" dirty="0" err="1"/>
              <a:t>is</a:t>
            </a:r>
            <a:r>
              <a:rPr lang="pl-PL" dirty="0"/>
              <a:t> </a:t>
            </a:r>
            <a:r>
              <a:rPr lang="pl-PL" dirty="0" err="1"/>
              <a:t>calculated</a:t>
            </a:r>
            <a:r>
              <a:rPr lang="pl-PL" dirty="0"/>
              <a:t>, </a:t>
            </a:r>
            <a:r>
              <a:rPr lang="pl-PL" dirty="0" err="1"/>
              <a:t>while</a:t>
            </a:r>
            <a:r>
              <a:rPr lang="pl-PL" dirty="0"/>
              <a:t> in the </a:t>
            </a:r>
            <a:r>
              <a:rPr lang="pl-PL" dirty="0" err="1"/>
              <a:t>first</a:t>
            </a:r>
            <a:r>
              <a:rPr lang="pl-PL" dirty="0"/>
              <a:t> </a:t>
            </a:r>
            <a:r>
              <a:rPr lang="pl-PL" dirty="0" err="1"/>
              <a:t>it</a:t>
            </a:r>
            <a:r>
              <a:rPr lang="pl-PL" dirty="0"/>
              <a:t> </a:t>
            </a:r>
            <a:r>
              <a:rPr lang="pl-PL" dirty="0" err="1"/>
              <a:t>is</a:t>
            </a:r>
            <a:r>
              <a:rPr lang="pl-PL" dirty="0"/>
              <a:t> </a:t>
            </a:r>
            <a:r>
              <a:rPr lang="pl-PL" dirty="0" err="1"/>
              <a:t>omitted</a:t>
            </a:r>
            <a:endParaRPr lang="en-GB" dirty="0"/>
          </a:p>
        </p:txBody>
      </p:sp>
    </p:spTree>
    <p:extLst>
      <p:ext uri="{BB962C8B-B14F-4D97-AF65-F5344CB8AC3E}">
        <p14:creationId xmlns:p14="http://schemas.microsoft.com/office/powerpoint/2010/main" val="3677150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43B5D5-C1DD-DA95-FFD9-54A515A12B47}"/>
              </a:ext>
            </a:extLst>
          </p:cNvPr>
          <p:cNvSpPr>
            <a:spLocks noGrp="1"/>
          </p:cNvSpPr>
          <p:nvPr>
            <p:ph type="title"/>
          </p:nvPr>
        </p:nvSpPr>
        <p:spPr/>
        <p:txBody>
          <a:bodyPr/>
          <a:lstStyle/>
          <a:p>
            <a:r>
              <a:rPr lang="pl-PL" dirty="0"/>
              <a:t>Model 2 - </a:t>
            </a:r>
            <a:r>
              <a:rPr lang="pl-PL" dirty="0" err="1"/>
              <a:t>Generation</a:t>
            </a:r>
            <a:endParaRPr lang="en-GB" dirty="0"/>
          </a:p>
        </p:txBody>
      </p:sp>
      <p:sp>
        <p:nvSpPr>
          <p:cNvPr id="3" name="Symbol zastępczy zawartości 2">
            <a:extLst>
              <a:ext uri="{FF2B5EF4-FFF2-40B4-BE49-F238E27FC236}">
                <a16:creationId xmlns:a16="http://schemas.microsoft.com/office/drawing/2014/main" id="{86F03010-5C67-434C-1C71-E21A480A853E}"/>
              </a:ext>
            </a:extLst>
          </p:cNvPr>
          <p:cNvSpPr>
            <a:spLocks noGrp="1"/>
          </p:cNvSpPr>
          <p:nvPr>
            <p:ph idx="1"/>
          </p:nvPr>
        </p:nvSpPr>
        <p:spPr>
          <a:xfrm>
            <a:off x="838200" y="1583575"/>
            <a:ext cx="10515600" cy="4593388"/>
          </a:xfrm>
        </p:spPr>
        <p:txBody>
          <a:bodyPr>
            <a:normAutofit/>
          </a:bodyPr>
          <a:lstStyle/>
          <a:p>
            <a:r>
              <a:rPr lang="pl-PL" sz="2000" dirty="0" err="1"/>
              <a:t>Generation</a:t>
            </a:r>
            <a:r>
              <a:rPr lang="pl-PL" sz="2000" dirty="0"/>
              <a:t> </a:t>
            </a:r>
            <a:r>
              <a:rPr lang="pl-PL" sz="2000" dirty="0" err="1"/>
              <a:t>dependence</a:t>
            </a:r>
            <a:r>
              <a:rPr lang="pl-PL" sz="2000" dirty="0"/>
              <a:t> on wind </a:t>
            </a:r>
            <a:r>
              <a:rPr lang="pl-PL" sz="2000" dirty="0" err="1"/>
              <a:t>is</a:t>
            </a:r>
            <a:r>
              <a:rPr lang="pl-PL" sz="2000" dirty="0"/>
              <a:t> the same as in the </a:t>
            </a:r>
            <a:r>
              <a:rPr lang="pl-PL" sz="2000" dirty="0" err="1"/>
              <a:t>first</a:t>
            </a:r>
            <a:r>
              <a:rPr lang="pl-PL" sz="2000" dirty="0"/>
              <a:t> model</a:t>
            </a:r>
          </a:p>
          <a:p>
            <a:r>
              <a:rPr lang="pl-PL" sz="2000" dirty="0"/>
              <a:t>Wind </a:t>
            </a:r>
            <a:r>
              <a:rPr lang="pl-PL" sz="2000" dirty="0" err="1"/>
              <a:t>speed</a:t>
            </a:r>
            <a:r>
              <a:rPr lang="pl-PL" sz="2000" dirty="0"/>
              <a:t> </a:t>
            </a:r>
            <a:r>
              <a:rPr lang="pl-PL" sz="2000" dirty="0" err="1"/>
              <a:t>has</a:t>
            </a:r>
            <a:r>
              <a:rPr lang="pl-PL" sz="2000" dirty="0"/>
              <a:t> </a:t>
            </a:r>
            <a:r>
              <a:rPr lang="pl-PL" sz="2000" dirty="0" err="1"/>
              <a:t>been</a:t>
            </a:r>
            <a:r>
              <a:rPr lang="pl-PL" sz="2000" dirty="0"/>
              <a:t> </a:t>
            </a:r>
            <a:r>
              <a:rPr lang="pl-PL" sz="2000" dirty="0" err="1"/>
              <a:t>fitted</a:t>
            </a:r>
            <a:r>
              <a:rPr lang="pl-PL" sz="2000" dirty="0"/>
              <a:t> with </a:t>
            </a:r>
            <a:r>
              <a:rPr lang="pl-PL" sz="2000" dirty="0" err="1"/>
              <a:t>quadratic</a:t>
            </a:r>
            <a:r>
              <a:rPr lang="pl-PL" sz="2000" dirty="0"/>
              <a:t> </a:t>
            </a:r>
            <a:r>
              <a:rPr lang="pl-PL" sz="2000" dirty="0" err="1"/>
              <a:t>function</a:t>
            </a:r>
            <a:r>
              <a:rPr lang="pl-PL" sz="2000" dirty="0"/>
              <a:t> and </a:t>
            </a:r>
            <a:r>
              <a:rPr lang="pl-PL" sz="2000" dirty="0" err="1"/>
              <a:t>irradiance</a:t>
            </a:r>
            <a:r>
              <a:rPr lang="pl-PL" sz="2000" dirty="0"/>
              <a:t> with </a:t>
            </a:r>
            <a:r>
              <a:rPr lang="pl-PL" sz="2000" dirty="0" err="1"/>
              <a:t>linear</a:t>
            </a:r>
            <a:endParaRPr lang="pl-PL" sz="2000" dirty="0"/>
          </a:p>
          <a:p>
            <a:r>
              <a:rPr lang="pl-PL" sz="2000" dirty="0"/>
              <a:t>The </a:t>
            </a:r>
            <a:r>
              <a:rPr lang="pl-PL" sz="2000" dirty="0" err="1"/>
              <a:t>irreadiance</a:t>
            </a:r>
            <a:r>
              <a:rPr lang="pl-PL" sz="2000" dirty="0"/>
              <a:t> influence on </a:t>
            </a:r>
            <a:r>
              <a:rPr lang="pl-PL" sz="2000" dirty="0" err="1"/>
              <a:t>generation</a:t>
            </a:r>
            <a:r>
              <a:rPr lang="pl-PL" sz="2000" dirty="0"/>
              <a:t> </a:t>
            </a:r>
            <a:r>
              <a:rPr lang="pl-PL" sz="2000" dirty="0" err="1"/>
              <a:t>is</a:t>
            </a:r>
            <a:r>
              <a:rPr lang="pl-PL" sz="2000" dirty="0"/>
              <a:t> </a:t>
            </a:r>
            <a:r>
              <a:rPr lang="pl-PL" sz="2000" dirty="0" err="1"/>
              <a:t>negative</a:t>
            </a:r>
            <a:r>
              <a:rPr lang="pl-PL" sz="2000" dirty="0"/>
              <a:t>, </a:t>
            </a:r>
            <a:r>
              <a:rPr lang="pl-PL" sz="2000" dirty="0" err="1"/>
              <a:t>which</a:t>
            </a:r>
            <a:r>
              <a:rPr lang="pl-PL" sz="2000" dirty="0"/>
              <a:t> </a:t>
            </a:r>
            <a:r>
              <a:rPr lang="pl-PL" sz="2000" dirty="0" err="1"/>
              <a:t>is</a:t>
            </a:r>
            <a:r>
              <a:rPr lang="pl-PL" sz="2000" dirty="0"/>
              <a:t> a bit </a:t>
            </a:r>
            <a:r>
              <a:rPr lang="pl-PL" sz="2000" dirty="0" err="1"/>
              <a:t>couterintuitive</a:t>
            </a:r>
            <a:endParaRPr lang="pl-PL" sz="2000" dirty="0"/>
          </a:p>
          <a:p>
            <a:r>
              <a:rPr lang="pl-PL" sz="2000" dirty="0"/>
              <a:t>The </a:t>
            </a:r>
            <a:r>
              <a:rPr lang="pl-PL" sz="2000" dirty="0" err="1"/>
              <a:t>reason</a:t>
            </a:r>
            <a:r>
              <a:rPr lang="pl-PL" sz="2000" dirty="0"/>
              <a:t> for </a:t>
            </a:r>
            <a:r>
              <a:rPr lang="pl-PL" sz="2000" dirty="0" err="1"/>
              <a:t>that</a:t>
            </a:r>
            <a:r>
              <a:rPr lang="pl-PL" sz="2000" dirty="0"/>
              <a:t> </a:t>
            </a:r>
            <a:r>
              <a:rPr lang="pl-PL" sz="2000" dirty="0" err="1"/>
              <a:t>can</a:t>
            </a:r>
            <a:r>
              <a:rPr lang="pl-PL" sz="2000" dirty="0"/>
              <a:t> be </a:t>
            </a:r>
            <a:r>
              <a:rPr lang="pl-PL" sz="2000" dirty="0" err="1"/>
              <a:t>explained</a:t>
            </a:r>
            <a:r>
              <a:rPr lang="pl-PL" sz="2000" dirty="0"/>
              <a:t> with the </a:t>
            </a:r>
            <a:r>
              <a:rPr lang="pl-PL" sz="2000" dirty="0" err="1"/>
              <a:t>fact</a:t>
            </a:r>
            <a:r>
              <a:rPr lang="pl-PL" sz="2000" dirty="0"/>
              <a:t> </a:t>
            </a:r>
            <a:r>
              <a:rPr lang="pl-PL" sz="2000" dirty="0" err="1"/>
              <a:t>that</a:t>
            </a:r>
            <a:r>
              <a:rPr lang="pl-PL" sz="2000" dirty="0"/>
              <a:t> not </a:t>
            </a:r>
            <a:r>
              <a:rPr lang="pl-PL" sz="2000" dirty="0" err="1"/>
              <a:t>only</a:t>
            </a:r>
            <a:r>
              <a:rPr lang="pl-PL" sz="2000" dirty="0"/>
              <a:t> </a:t>
            </a:r>
            <a:r>
              <a:rPr lang="pl-PL" sz="2000" dirty="0" err="1"/>
              <a:t>renewable</a:t>
            </a:r>
            <a:r>
              <a:rPr lang="pl-PL" sz="2000" dirty="0"/>
              <a:t> Energy </a:t>
            </a:r>
            <a:r>
              <a:rPr lang="pl-PL" sz="2000" dirty="0" err="1"/>
              <a:t>sources</a:t>
            </a:r>
            <a:r>
              <a:rPr lang="pl-PL" sz="2000" dirty="0"/>
              <a:t> </a:t>
            </a:r>
            <a:r>
              <a:rPr lang="pl-PL" sz="2000" dirty="0" err="1"/>
              <a:t>are</a:t>
            </a:r>
            <a:r>
              <a:rPr lang="pl-PL" sz="2000" dirty="0"/>
              <a:t> </a:t>
            </a:r>
            <a:r>
              <a:rPr lang="pl-PL" sz="2000" dirty="0" err="1"/>
              <a:t>included</a:t>
            </a:r>
            <a:r>
              <a:rPr lang="pl-PL" sz="2000" dirty="0"/>
              <a:t> in non-</a:t>
            </a:r>
            <a:r>
              <a:rPr lang="pl-PL" sz="2000" dirty="0" err="1"/>
              <a:t>controllable</a:t>
            </a:r>
            <a:r>
              <a:rPr lang="pl-PL" sz="2000" dirty="0"/>
              <a:t> </a:t>
            </a:r>
            <a:r>
              <a:rPr lang="pl-PL" sz="2000" dirty="0" err="1"/>
              <a:t>energy</a:t>
            </a:r>
            <a:r>
              <a:rPr lang="pl-PL" sz="2000" dirty="0"/>
              <a:t> </a:t>
            </a:r>
            <a:r>
              <a:rPr lang="pl-PL" sz="2000" dirty="0" err="1"/>
              <a:t>generation</a:t>
            </a:r>
            <a:r>
              <a:rPr lang="pl-PL" sz="2000" dirty="0"/>
              <a:t> data, but </a:t>
            </a:r>
            <a:r>
              <a:rPr lang="pl-PL" sz="2000" dirty="0" err="1"/>
              <a:t>also</a:t>
            </a:r>
            <a:r>
              <a:rPr lang="pl-PL" sz="2000" dirty="0"/>
              <a:t> small </a:t>
            </a:r>
            <a:r>
              <a:rPr lang="pl-PL" sz="2000" dirty="0" err="1"/>
              <a:t>conventional</a:t>
            </a:r>
            <a:r>
              <a:rPr lang="pl-PL" sz="2000" dirty="0"/>
              <a:t> </a:t>
            </a:r>
            <a:r>
              <a:rPr lang="pl-PL" sz="2000" dirty="0" err="1"/>
              <a:t>power</a:t>
            </a:r>
            <a:r>
              <a:rPr lang="pl-PL" sz="2000" dirty="0"/>
              <a:t> </a:t>
            </a:r>
            <a:r>
              <a:rPr lang="pl-PL" sz="2000" dirty="0" err="1"/>
              <a:t>plants</a:t>
            </a:r>
            <a:endParaRPr lang="en-GB" sz="2000" dirty="0"/>
          </a:p>
          <a:p>
            <a:r>
              <a:rPr lang="pl-PL" sz="2000" dirty="0" err="1"/>
              <a:t>Formula</a:t>
            </a:r>
            <a:r>
              <a:rPr lang="pl-PL" sz="2000" dirty="0"/>
              <a:t>: </a:t>
            </a:r>
            <a:r>
              <a:rPr lang="pl-PL" sz="2000" dirty="0" err="1"/>
              <a:t>generation</a:t>
            </a:r>
            <a:r>
              <a:rPr lang="pl-PL" sz="2000" dirty="0"/>
              <a:t> = </a:t>
            </a:r>
            <a:r>
              <a:rPr lang="pl-PL" sz="2000" dirty="0" err="1"/>
              <a:t>a_ws</a:t>
            </a:r>
            <a:r>
              <a:rPr lang="pl-PL" sz="2000" dirty="0"/>
              <a:t> * wind + </a:t>
            </a:r>
            <a:r>
              <a:rPr lang="pl-PL" sz="2000" dirty="0" err="1"/>
              <a:t>b_ws</a:t>
            </a:r>
            <a:r>
              <a:rPr lang="pl-PL" sz="2000" dirty="0"/>
              <a:t> * wind^2 + </a:t>
            </a:r>
            <a:r>
              <a:rPr lang="pl-PL" sz="2000" dirty="0" err="1"/>
              <a:t>a_irr</a:t>
            </a:r>
            <a:r>
              <a:rPr lang="pl-PL" sz="2000" dirty="0"/>
              <a:t> * </a:t>
            </a:r>
            <a:r>
              <a:rPr lang="pl-PL" sz="2000" dirty="0" err="1"/>
              <a:t>irradiance</a:t>
            </a:r>
            <a:r>
              <a:rPr lang="pl-PL" sz="2000" dirty="0"/>
              <a:t> + offset_</a:t>
            </a:r>
            <a:endParaRPr lang="en-GB" sz="2000" dirty="0"/>
          </a:p>
        </p:txBody>
      </p:sp>
      <p:pic>
        <p:nvPicPr>
          <p:cNvPr id="4" name="Obraz 3">
            <a:extLst>
              <a:ext uri="{FF2B5EF4-FFF2-40B4-BE49-F238E27FC236}">
                <a16:creationId xmlns:a16="http://schemas.microsoft.com/office/drawing/2014/main" id="{E09496FD-8701-6D52-A3C6-9FC910F9E8B8}"/>
              </a:ext>
            </a:extLst>
          </p:cNvPr>
          <p:cNvPicPr>
            <a:picLocks noChangeAspect="1"/>
          </p:cNvPicPr>
          <p:nvPr/>
        </p:nvPicPr>
        <p:blipFill>
          <a:blip r:embed="rId2"/>
          <a:stretch>
            <a:fillRect/>
          </a:stretch>
        </p:blipFill>
        <p:spPr>
          <a:xfrm>
            <a:off x="838200" y="4071937"/>
            <a:ext cx="4038600" cy="2667000"/>
          </a:xfrm>
          <a:prstGeom prst="rect">
            <a:avLst/>
          </a:prstGeom>
        </p:spPr>
      </p:pic>
      <p:pic>
        <p:nvPicPr>
          <p:cNvPr id="5" name="Obraz 4">
            <a:extLst>
              <a:ext uri="{FF2B5EF4-FFF2-40B4-BE49-F238E27FC236}">
                <a16:creationId xmlns:a16="http://schemas.microsoft.com/office/drawing/2014/main" id="{F0EB2E86-243C-C47C-89C7-6F6C413E7C72}"/>
              </a:ext>
            </a:extLst>
          </p:cNvPr>
          <p:cNvPicPr>
            <a:picLocks noChangeAspect="1"/>
          </p:cNvPicPr>
          <p:nvPr/>
        </p:nvPicPr>
        <p:blipFill>
          <a:blip r:embed="rId3"/>
          <a:stretch>
            <a:fillRect/>
          </a:stretch>
        </p:blipFill>
        <p:spPr>
          <a:xfrm>
            <a:off x="5391858" y="4235335"/>
            <a:ext cx="4014079" cy="2622665"/>
          </a:xfrm>
          <a:prstGeom prst="rect">
            <a:avLst/>
          </a:prstGeom>
        </p:spPr>
      </p:pic>
    </p:spTree>
    <p:extLst>
      <p:ext uri="{BB962C8B-B14F-4D97-AF65-F5344CB8AC3E}">
        <p14:creationId xmlns:p14="http://schemas.microsoft.com/office/powerpoint/2010/main" val="23050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CCAA98C-D1E7-7B5D-6DD5-5C25B73EDF06}"/>
              </a:ext>
            </a:extLst>
          </p:cNvPr>
          <p:cNvSpPr>
            <a:spLocks noGrp="1"/>
          </p:cNvSpPr>
          <p:nvPr>
            <p:ph type="title"/>
          </p:nvPr>
        </p:nvSpPr>
        <p:spPr/>
        <p:txBody>
          <a:bodyPr>
            <a:normAutofit fontScale="90000"/>
          </a:bodyPr>
          <a:lstStyle/>
          <a:p>
            <a:r>
              <a:rPr lang="pl-PL" dirty="0"/>
              <a:t>Problem </a:t>
            </a:r>
            <a:r>
              <a:rPr lang="pl-PL" dirty="0" err="1"/>
              <a:t>formulation</a:t>
            </a:r>
            <a:r>
              <a:rPr lang="pl-PL" dirty="0"/>
              <a:t> – </a:t>
            </a:r>
            <a:r>
              <a:rPr lang="pl-PL" dirty="0" err="1"/>
              <a:t>potencial</a:t>
            </a:r>
            <a:r>
              <a:rPr lang="pl-PL" dirty="0"/>
              <a:t> </a:t>
            </a:r>
            <a:r>
              <a:rPr lang="pl-PL" dirty="0" err="1"/>
              <a:t>use</a:t>
            </a:r>
            <a:r>
              <a:rPr lang="pl-PL" dirty="0"/>
              <a:t> </a:t>
            </a:r>
            <a:r>
              <a:rPr lang="pl-PL" dirty="0" err="1"/>
              <a:t>cases</a:t>
            </a:r>
            <a:endParaRPr lang="en-GB" dirty="0"/>
          </a:p>
        </p:txBody>
      </p:sp>
      <p:sp>
        <p:nvSpPr>
          <p:cNvPr id="3" name="Symbol zastępczy zawartości 2">
            <a:extLst>
              <a:ext uri="{FF2B5EF4-FFF2-40B4-BE49-F238E27FC236}">
                <a16:creationId xmlns:a16="http://schemas.microsoft.com/office/drawing/2014/main" id="{D4868854-F60E-6DBA-73DE-AFCE4D8C8DB5}"/>
              </a:ext>
            </a:extLst>
          </p:cNvPr>
          <p:cNvSpPr>
            <a:spLocks noGrp="1"/>
          </p:cNvSpPr>
          <p:nvPr>
            <p:ph idx="1"/>
          </p:nvPr>
        </p:nvSpPr>
        <p:spPr/>
        <p:txBody>
          <a:bodyPr>
            <a:normAutofit/>
          </a:bodyPr>
          <a:lstStyle/>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statistical modelling of the energy market in Poland offers a wide range of potential use cases across different sectors. For energy companies, the model can assist in optimizing production levels, pricing strategies, and investment decisions by providing insights into demand patterns and market conditions. Regulators and policymakers can leverage the model to evaluate the effectiveness of existing policies, design new regulations, and identify areas for promoting renewable energy sources and energy efficiency. Investors can use the model to assess the financial viability and risks associated with energy projects, aiding in informed decision-making.</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8780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8C5A70-8EE8-3614-2865-1357D0E425B4}"/>
              </a:ext>
            </a:extLst>
          </p:cNvPr>
          <p:cNvSpPr>
            <a:spLocks noGrp="1"/>
          </p:cNvSpPr>
          <p:nvPr>
            <p:ph type="title"/>
          </p:nvPr>
        </p:nvSpPr>
        <p:spPr/>
        <p:txBody>
          <a:bodyPr/>
          <a:lstStyle/>
          <a:p>
            <a:r>
              <a:rPr lang="pl-PL" dirty="0"/>
              <a:t>Model 2 – </a:t>
            </a:r>
            <a:r>
              <a:rPr lang="pl-PL" dirty="0" err="1"/>
              <a:t>Generation</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19537B1A-A959-B31E-0AC3-46A3A1718CCD}"/>
              </a:ext>
            </a:extLst>
          </p:cNvPr>
          <p:cNvSpPr>
            <a:spLocks noGrp="1"/>
          </p:cNvSpPr>
          <p:nvPr>
            <p:ph idx="1"/>
          </p:nvPr>
        </p:nvSpPr>
        <p:spPr>
          <a:xfrm>
            <a:off x="838199" y="1825625"/>
            <a:ext cx="10791825" cy="4351338"/>
          </a:xfrm>
        </p:spPr>
        <p:txBody>
          <a:bodyPr/>
          <a:lstStyle/>
          <a:p>
            <a:r>
              <a:rPr lang="pl-PL" dirty="0" err="1"/>
              <a:t>Modelling</a:t>
            </a:r>
            <a:r>
              <a:rPr lang="pl-PL" dirty="0"/>
              <a:t> </a:t>
            </a:r>
            <a:r>
              <a:rPr lang="pl-PL" dirty="0" err="1"/>
              <a:t>prior</a:t>
            </a:r>
            <a:r>
              <a:rPr lang="pl-PL" dirty="0"/>
              <a:t> in 2nd model (with </a:t>
            </a:r>
            <a:r>
              <a:rPr lang="pl-PL" dirty="0" err="1"/>
              <a:t>irradiance</a:t>
            </a:r>
            <a:r>
              <a:rPr lang="pl-PL" dirty="0"/>
              <a:t>) </a:t>
            </a:r>
            <a:r>
              <a:rPr lang="pl-PL" dirty="0" err="1"/>
              <a:t>gave</a:t>
            </a:r>
            <a:r>
              <a:rPr lang="pl-PL" dirty="0"/>
              <a:t> </a:t>
            </a:r>
            <a:r>
              <a:rPr lang="pl-PL" dirty="0" err="1"/>
              <a:t>results</a:t>
            </a:r>
            <a:r>
              <a:rPr lang="pl-PL" dirty="0"/>
              <a:t> </a:t>
            </a:r>
            <a:r>
              <a:rPr lang="pl-PL" dirty="0" err="1"/>
              <a:t>shown</a:t>
            </a:r>
            <a:r>
              <a:rPr lang="pl-PL" dirty="0"/>
              <a:t> on </a:t>
            </a:r>
            <a:r>
              <a:rPr lang="pl-PL" dirty="0" err="1"/>
              <a:t>graph</a:t>
            </a:r>
            <a:r>
              <a:rPr lang="pl-PL" dirty="0"/>
              <a:t> </a:t>
            </a:r>
            <a:r>
              <a:rPr lang="pl-PL" dirty="0" err="1"/>
              <a:t>below</a:t>
            </a:r>
            <a:endParaRPr lang="pl-PL" dirty="0"/>
          </a:p>
          <a:p>
            <a:r>
              <a:rPr lang="pl-PL" dirty="0"/>
              <a:t>The error </a:t>
            </a:r>
            <a:r>
              <a:rPr lang="pl-PL" dirty="0" err="1"/>
              <a:t>value</a:t>
            </a:r>
            <a:r>
              <a:rPr lang="pl-PL" dirty="0"/>
              <a:t> was: </a:t>
            </a:r>
            <a:r>
              <a:rPr lang="fr-FR" dirty="0"/>
              <a:t>RMSE = 579.21 / (max possible) 7836.45</a:t>
            </a:r>
          </a:p>
          <a:p>
            <a:endParaRPr lang="pl-PL" dirty="0"/>
          </a:p>
          <a:p>
            <a:endParaRPr lang="en-GB" dirty="0"/>
          </a:p>
        </p:txBody>
      </p:sp>
      <p:pic>
        <p:nvPicPr>
          <p:cNvPr id="4" name="Obraz 3">
            <a:extLst>
              <a:ext uri="{FF2B5EF4-FFF2-40B4-BE49-F238E27FC236}">
                <a16:creationId xmlns:a16="http://schemas.microsoft.com/office/drawing/2014/main" id="{D7CB7BA0-80A6-F74D-9555-29E8C143FC9B}"/>
              </a:ext>
            </a:extLst>
          </p:cNvPr>
          <p:cNvPicPr>
            <a:picLocks noChangeAspect="1"/>
          </p:cNvPicPr>
          <p:nvPr/>
        </p:nvPicPr>
        <p:blipFill>
          <a:blip r:embed="rId2"/>
          <a:stretch>
            <a:fillRect/>
          </a:stretch>
        </p:blipFill>
        <p:spPr>
          <a:xfrm>
            <a:off x="3376613" y="3455059"/>
            <a:ext cx="5153025" cy="3402941"/>
          </a:xfrm>
          <a:prstGeom prst="rect">
            <a:avLst/>
          </a:prstGeom>
        </p:spPr>
      </p:pic>
    </p:spTree>
    <p:extLst>
      <p:ext uri="{BB962C8B-B14F-4D97-AF65-F5344CB8AC3E}">
        <p14:creationId xmlns:p14="http://schemas.microsoft.com/office/powerpoint/2010/main" val="52906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41D328-BB2E-CA62-067D-ED2AB1D3463A}"/>
              </a:ext>
            </a:extLst>
          </p:cNvPr>
          <p:cNvSpPr>
            <a:spLocks noGrp="1"/>
          </p:cNvSpPr>
          <p:nvPr>
            <p:ph type="title"/>
          </p:nvPr>
        </p:nvSpPr>
        <p:spPr/>
        <p:txBody>
          <a:bodyPr/>
          <a:lstStyle/>
          <a:p>
            <a:r>
              <a:rPr lang="pl-PL" dirty="0"/>
              <a:t>Model 2 – </a:t>
            </a:r>
            <a:r>
              <a:rPr lang="pl-PL" dirty="0" err="1"/>
              <a:t>Generation</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383BBD64-CB4D-8350-1A59-2EF422984C01}"/>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C51083BA-A179-D03B-818F-09A39792EAF5}"/>
              </a:ext>
            </a:extLst>
          </p:cNvPr>
          <p:cNvPicPr>
            <a:picLocks noChangeAspect="1"/>
          </p:cNvPicPr>
          <p:nvPr/>
        </p:nvPicPr>
        <p:blipFill>
          <a:blip r:embed="rId2"/>
          <a:stretch>
            <a:fillRect/>
          </a:stretch>
        </p:blipFill>
        <p:spPr>
          <a:xfrm>
            <a:off x="223838" y="1729537"/>
            <a:ext cx="5100637" cy="4115771"/>
          </a:xfrm>
          <a:prstGeom prst="rect">
            <a:avLst/>
          </a:prstGeom>
        </p:spPr>
      </p:pic>
      <p:pic>
        <p:nvPicPr>
          <p:cNvPr id="7" name="Obraz 6">
            <a:extLst>
              <a:ext uri="{FF2B5EF4-FFF2-40B4-BE49-F238E27FC236}">
                <a16:creationId xmlns:a16="http://schemas.microsoft.com/office/drawing/2014/main" id="{82967ADF-E7B1-4219-6AF8-4A786BE44933}"/>
              </a:ext>
            </a:extLst>
          </p:cNvPr>
          <p:cNvPicPr>
            <a:picLocks noChangeAspect="1"/>
          </p:cNvPicPr>
          <p:nvPr/>
        </p:nvPicPr>
        <p:blipFill>
          <a:blip r:embed="rId3"/>
          <a:stretch>
            <a:fillRect/>
          </a:stretch>
        </p:blipFill>
        <p:spPr>
          <a:xfrm>
            <a:off x="5507353" y="2184644"/>
            <a:ext cx="6260785" cy="3282706"/>
          </a:xfrm>
          <a:prstGeom prst="rect">
            <a:avLst/>
          </a:prstGeom>
        </p:spPr>
      </p:pic>
    </p:spTree>
    <p:extLst>
      <p:ext uri="{BB962C8B-B14F-4D97-AF65-F5344CB8AC3E}">
        <p14:creationId xmlns:p14="http://schemas.microsoft.com/office/powerpoint/2010/main" val="357744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F8630D3-D0FF-2E8B-CCC3-42F89786C636}"/>
              </a:ext>
            </a:extLst>
          </p:cNvPr>
          <p:cNvSpPr>
            <a:spLocks noGrp="1"/>
          </p:cNvSpPr>
          <p:nvPr>
            <p:ph type="title"/>
          </p:nvPr>
        </p:nvSpPr>
        <p:spPr/>
        <p:txBody>
          <a:bodyPr/>
          <a:lstStyle/>
          <a:p>
            <a:r>
              <a:rPr lang="pl-PL" dirty="0"/>
              <a:t>Model 2 – </a:t>
            </a:r>
            <a:r>
              <a:rPr lang="pl-PL" dirty="0" err="1"/>
              <a:t>Generation</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BA92D011-919B-0984-6144-D1128C1462B1}"/>
              </a:ext>
            </a:extLst>
          </p:cNvPr>
          <p:cNvSpPr>
            <a:spLocks noGrp="1"/>
          </p:cNvSpPr>
          <p:nvPr>
            <p:ph idx="1"/>
          </p:nvPr>
        </p:nvSpPr>
        <p:spPr/>
        <p:txBody>
          <a:bodyPr/>
          <a:lstStyle/>
          <a:p>
            <a:r>
              <a:rPr lang="pl-PL" dirty="0" err="1"/>
              <a:t>Simulating</a:t>
            </a:r>
            <a:r>
              <a:rPr lang="pl-PL" dirty="0"/>
              <a:t> posteriori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a:t>
            </a:r>
            <a:r>
              <a:rPr lang="pl-PL" dirty="0" err="1"/>
              <a:t>is</a:t>
            </a:r>
            <a:r>
              <a:rPr lang="pl-PL" dirty="0"/>
              <a:t>: </a:t>
            </a:r>
            <a:r>
              <a:rPr lang="fr-FR" dirty="0"/>
              <a:t>RMSE = 569.56 / (max possible) 7836.45</a:t>
            </a:r>
          </a:p>
          <a:p>
            <a:endParaRPr lang="en-GB" dirty="0"/>
          </a:p>
        </p:txBody>
      </p:sp>
      <p:pic>
        <p:nvPicPr>
          <p:cNvPr id="5" name="Obraz 4">
            <a:extLst>
              <a:ext uri="{FF2B5EF4-FFF2-40B4-BE49-F238E27FC236}">
                <a16:creationId xmlns:a16="http://schemas.microsoft.com/office/drawing/2014/main" id="{4EF10769-887B-EBFD-5A40-79F810A61435}"/>
              </a:ext>
            </a:extLst>
          </p:cNvPr>
          <p:cNvPicPr>
            <a:picLocks noChangeAspect="1"/>
          </p:cNvPicPr>
          <p:nvPr/>
        </p:nvPicPr>
        <p:blipFill>
          <a:blip r:embed="rId2"/>
          <a:stretch>
            <a:fillRect/>
          </a:stretch>
        </p:blipFill>
        <p:spPr>
          <a:xfrm>
            <a:off x="2326957" y="3033082"/>
            <a:ext cx="5856923" cy="3867780"/>
          </a:xfrm>
          <a:prstGeom prst="rect">
            <a:avLst/>
          </a:prstGeom>
        </p:spPr>
      </p:pic>
    </p:spTree>
    <p:extLst>
      <p:ext uri="{BB962C8B-B14F-4D97-AF65-F5344CB8AC3E}">
        <p14:creationId xmlns:p14="http://schemas.microsoft.com/office/powerpoint/2010/main" val="10778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AF6B56-4178-2F9E-169C-38406FDCD68A}"/>
              </a:ext>
            </a:extLst>
          </p:cNvPr>
          <p:cNvSpPr>
            <a:spLocks noGrp="1"/>
          </p:cNvSpPr>
          <p:nvPr>
            <p:ph type="title"/>
          </p:nvPr>
        </p:nvSpPr>
        <p:spPr/>
        <p:txBody>
          <a:bodyPr>
            <a:normAutofit fontScale="90000"/>
          </a:bodyPr>
          <a:lstStyle/>
          <a:p>
            <a:r>
              <a:rPr lang="pl-PL" dirty="0"/>
              <a:t>Model 2 – </a:t>
            </a:r>
            <a:r>
              <a:rPr lang="pl-PL" dirty="0" err="1"/>
              <a:t>Generation</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52476CB4-670F-59B1-4519-241C5E09EDA8}"/>
              </a:ext>
            </a:extLst>
          </p:cNvPr>
          <p:cNvSpPr>
            <a:spLocks noGrp="1"/>
          </p:cNvSpPr>
          <p:nvPr>
            <p:ph idx="1"/>
          </p:nvPr>
        </p:nvSpPr>
        <p:spPr>
          <a:xfrm>
            <a:off x="838200" y="1852613"/>
            <a:ext cx="5324475" cy="4324350"/>
          </a:xfrm>
        </p:spPr>
        <p:txBody>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consistent</a:t>
            </a:r>
            <a:r>
              <a:rPr lang="pl-PL" dirty="0"/>
              <a:t> with real data</a:t>
            </a:r>
          </a:p>
          <a:p>
            <a:r>
              <a:rPr lang="pl-PL" dirty="0" err="1"/>
              <a:t>There</a:t>
            </a:r>
            <a:r>
              <a:rPr lang="pl-PL" dirty="0"/>
              <a:t> </a:t>
            </a:r>
            <a:r>
              <a:rPr lang="pl-PL" dirty="0" err="1"/>
              <a:t>are</a:t>
            </a:r>
            <a:r>
              <a:rPr lang="pl-PL" dirty="0"/>
              <a:t> a bit </a:t>
            </a:r>
            <a:r>
              <a:rPr lang="pl-PL" dirty="0" err="1"/>
              <a:t>more</a:t>
            </a:r>
            <a:r>
              <a:rPr lang="pl-PL" dirty="0"/>
              <a:t> </a:t>
            </a:r>
            <a:r>
              <a:rPr lang="pl-PL" dirty="0" err="1"/>
              <a:t>samples</a:t>
            </a:r>
            <a:r>
              <a:rPr lang="pl-PL" dirty="0"/>
              <a:t> in </a:t>
            </a:r>
            <a:r>
              <a:rPr lang="pl-PL" dirty="0" err="1"/>
              <a:t>middle</a:t>
            </a:r>
            <a:r>
              <a:rPr lang="pl-PL" dirty="0"/>
              <a:t> </a:t>
            </a:r>
            <a:r>
              <a:rPr lang="pl-PL" dirty="0" err="1"/>
              <a:t>range</a:t>
            </a:r>
            <a:r>
              <a:rPr lang="pl-PL" dirty="0"/>
              <a:t> of </a:t>
            </a:r>
            <a:r>
              <a:rPr lang="pl-PL" dirty="0" err="1"/>
              <a:t>generation</a:t>
            </a:r>
            <a:r>
              <a:rPr lang="pl-PL" dirty="0"/>
              <a:t> </a:t>
            </a:r>
            <a:r>
              <a:rPr lang="pl-PL" dirty="0" err="1"/>
              <a:t>values</a:t>
            </a:r>
            <a:endParaRPr lang="en-GB" dirty="0"/>
          </a:p>
        </p:txBody>
      </p:sp>
      <p:pic>
        <p:nvPicPr>
          <p:cNvPr id="4" name="Obraz 3">
            <a:extLst>
              <a:ext uri="{FF2B5EF4-FFF2-40B4-BE49-F238E27FC236}">
                <a16:creationId xmlns:a16="http://schemas.microsoft.com/office/drawing/2014/main" id="{5B804E64-6EE9-41D1-A77B-026055AECD2C}"/>
              </a:ext>
            </a:extLst>
          </p:cNvPr>
          <p:cNvPicPr>
            <a:picLocks noChangeAspect="1"/>
          </p:cNvPicPr>
          <p:nvPr/>
        </p:nvPicPr>
        <p:blipFill>
          <a:blip r:embed="rId2"/>
          <a:stretch>
            <a:fillRect/>
          </a:stretch>
        </p:blipFill>
        <p:spPr>
          <a:xfrm>
            <a:off x="6096000" y="2073230"/>
            <a:ext cx="6005080" cy="3968840"/>
          </a:xfrm>
          <a:prstGeom prst="rect">
            <a:avLst/>
          </a:prstGeom>
        </p:spPr>
      </p:pic>
    </p:spTree>
    <p:extLst>
      <p:ext uri="{BB962C8B-B14F-4D97-AF65-F5344CB8AC3E}">
        <p14:creationId xmlns:p14="http://schemas.microsoft.com/office/powerpoint/2010/main" val="285881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656093-DD24-794C-7F57-D5D4C1A37884}"/>
              </a:ext>
            </a:extLst>
          </p:cNvPr>
          <p:cNvSpPr>
            <a:spLocks noGrp="1"/>
          </p:cNvSpPr>
          <p:nvPr>
            <p:ph type="title"/>
          </p:nvPr>
        </p:nvSpPr>
        <p:spPr/>
        <p:txBody>
          <a:bodyPr/>
          <a:lstStyle/>
          <a:p>
            <a:r>
              <a:rPr lang="pl-PL" dirty="0"/>
              <a:t>Model 2 - </a:t>
            </a:r>
            <a:r>
              <a:rPr lang="pl-PL" dirty="0" err="1"/>
              <a:t>Prices</a:t>
            </a:r>
            <a:endParaRPr lang="en-GB" dirty="0"/>
          </a:p>
        </p:txBody>
      </p:sp>
      <p:sp>
        <p:nvSpPr>
          <p:cNvPr id="3" name="Symbol zastępczy zawartości 2">
            <a:extLst>
              <a:ext uri="{FF2B5EF4-FFF2-40B4-BE49-F238E27FC236}">
                <a16:creationId xmlns:a16="http://schemas.microsoft.com/office/drawing/2014/main" id="{DE778B7D-C3CA-873C-48C2-5C2BB5DB56F0}"/>
              </a:ext>
            </a:extLst>
          </p:cNvPr>
          <p:cNvSpPr>
            <a:spLocks noGrp="1"/>
          </p:cNvSpPr>
          <p:nvPr>
            <p:ph idx="1"/>
          </p:nvPr>
        </p:nvSpPr>
        <p:spPr>
          <a:xfrm>
            <a:off x="838199" y="1825625"/>
            <a:ext cx="11256819" cy="4351338"/>
          </a:xfrm>
        </p:spPr>
        <p:txBody>
          <a:bodyPr/>
          <a:lstStyle/>
          <a:p>
            <a:r>
              <a:rPr lang="pl-PL" dirty="0"/>
              <a:t>Same as for the 1st model we </a:t>
            </a:r>
            <a:r>
              <a:rPr lang="pl-PL" dirty="0" err="1"/>
              <a:t>have</a:t>
            </a:r>
            <a:r>
              <a:rPr lang="pl-PL" dirty="0"/>
              <a:t> </a:t>
            </a:r>
            <a:r>
              <a:rPr lang="pl-PL" dirty="0" err="1"/>
              <a:t>tried</a:t>
            </a:r>
            <a:r>
              <a:rPr lang="pl-PL" dirty="0"/>
              <a:t> to </a:t>
            </a:r>
            <a:r>
              <a:rPr lang="pl-PL" dirty="0" err="1"/>
              <a:t>determine</a:t>
            </a:r>
            <a:r>
              <a:rPr lang="pl-PL" dirty="0"/>
              <a:t> the relations with </a:t>
            </a:r>
            <a:r>
              <a:rPr lang="pl-PL" dirty="0" err="1"/>
              <a:t>load</a:t>
            </a:r>
            <a:r>
              <a:rPr lang="pl-PL" dirty="0"/>
              <a:t>, </a:t>
            </a:r>
            <a:r>
              <a:rPr lang="pl-PL" dirty="0" err="1"/>
              <a:t>generation</a:t>
            </a:r>
            <a:r>
              <a:rPr lang="pl-PL" dirty="0"/>
              <a:t> and </a:t>
            </a:r>
            <a:r>
              <a:rPr lang="pl-PL" dirty="0" err="1"/>
              <a:t>day</a:t>
            </a:r>
            <a:r>
              <a:rPr lang="pl-PL" dirty="0"/>
              <a:t> of </a:t>
            </a:r>
            <a:r>
              <a:rPr lang="pl-PL" dirty="0" err="1"/>
              <a:t>week</a:t>
            </a:r>
            <a:r>
              <a:rPr lang="pl-PL" dirty="0"/>
              <a:t> with </a:t>
            </a:r>
            <a:r>
              <a:rPr lang="pl-PL" dirty="0" err="1"/>
              <a:t>linear</a:t>
            </a:r>
            <a:r>
              <a:rPr lang="pl-PL" dirty="0"/>
              <a:t> </a:t>
            </a:r>
            <a:r>
              <a:rPr lang="pl-PL" dirty="0" err="1"/>
              <a:t>functions</a:t>
            </a:r>
            <a:endParaRPr lang="pl-PL" dirty="0"/>
          </a:p>
          <a:p>
            <a:r>
              <a:rPr lang="pl-PL" sz="2000" dirty="0" err="1"/>
              <a:t>Formula</a:t>
            </a:r>
            <a:r>
              <a:rPr lang="pl-PL" sz="2000" dirty="0"/>
              <a:t>: </a:t>
            </a:r>
            <a:r>
              <a:rPr lang="pl-PL" sz="2000" dirty="0" err="1"/>
              <a:t>prices</a:t>
            </a:r>
            <a:r>
              <a:rPr lang="pl-PL" sz="2000" dirty="0"/>
              <a:t> = </a:t>
            </a:r>
            <a:r>
              <a:rPr lang="pl-PL" sz="2000" dirty="0" err="1"/>
              <a:t>a_demand</a:t>
            </a:r>
            <a:r>
              <a:rPr lang="pl-PL" sz="2000" dirty="0"/>
              <a:t> * </a:t>
            </a:r>
            <a:r>
              <a:rPr lang="pl-PL" sz="2000" dirty="0" err="1"/>
              <a:t>demand</a:t>
            </a:r>
            <a:r>
              <a:rPr lang="pl-PL" sz="2000" dirty="0"/>
              <a:t> + </a:t>
            </a:r>
            <a:r>
              <a:rPr lang="pl-PL" sz="2000" dirty="0" err="1"/>
              <a:t>a_generation</a:t>
            </a:r>
            <a:r>
              <a:rPr lang="pl-PL" sz="2000" dirty="0"/>
              <a:t> * </a:t>
            </a:r>
            <a:r>
              <a:rPr lang="pl-PL" sz="2000" dirty="0" err="1"/>
              <a:t>generation</a:t>
            </a:r>
            <a:r>
              <a:rPr lang="pl-PL" sz="2000" dirty="0"/>
              <a:t> + offset_</a:t>
            </a:r>
          </a:p>
          <a:p>
            <a:endParaRPr lang="en-GB" dirty="0"/>
          </a:p>
        </p:txBody>
      </p:sp>
      <p:pic>
        <p:nvPicPr>
          <p:cNvPr id="4" name="Obraz 3">
            <a:extLst>
              <a:ext uri="{FF2B5EF4-FFF2-40B4-BE49-F238E27FC236}">
                <a16:creationId xmlns:a16="http://schemas.microsoft.com/office/drawing/2014/main" id="{8E550BEA-04AA-3FB4-58D2-45838C0E4A6D}"/>
              </a:ext>
            </a:extLst>
          </p:cNvPr>
          <p:cNvPicPr>
            <a:picLocks noChangeAspect="1"/>
          </p:cNvPicPr>
          <p:nvPr/>
        </p:nvPicPr>
        <p:blipFill>
          <a:blip r:embed="rId2"/>
          <a:stretch>
            <a:fillRect/>
          </a:stretch>
        </p:blipFill>
        <p:spPr>
          <a:xfrm>
            <a:off x="379611" y="3224921"/>
            <a:ext cx="4459692" cy="2952042"/>
          </a:xfrm>
          <a:prstGeom prst="rect">
            <a:avLst/>
          </a:prstGeom>
        </p:spPr>
      </p:pic>
      <p:pic>
        <p:nvPicPr>
          <p:cNvPr id="5" name="Obraz 4">
            <a:extLst>
              <a:ext uri="{FF2B5EF4-FFF2-40B4-BE49-F238E27FC236}">
                <a16:creationId xmlns:a16="http://schemas.microsoft.com/office/drawing/2014/main" id="{98DC4751-571D-ABA8-E6D5-66C3D669DBFE}"/>
              </a:ext>
            </a:extLst>
          </p:cNvPr>
          <p:cNvPicPr>
            <a:picLocks noChangeAspect="1"/>
          </p:cNvPicPr>
          <p:nvPr/>
        </p:nvPicPr>
        <p:blipFill>
          <a:blip r:embed="rId3"/>
          <a:stretch>
            <a:fillRect/>
          </a:stretch>
        </p:blipFill>
        <p:spPr>
          <a:xfrm>
            <a:off x="6096000" y="3429000"/>
            <a:ext cx="4533900" cy="2994085"/>
          </a:xfrm>
          <a:prstGeom prst="rect">
            <a:avLst/>
          </a:prstGeom>
        </p:spPr>
      </p:pic>
    </p:spTree>
    <p:extLst>
      <p:ext uri="{BB962C8B-B14F-4D97-AF65-F5344CB8AC3E}">
        <p14:creationId xmlns:p14="http://schemas.microsoft.com/office/powerpoint/2010/main" val="209165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D689D4-FF0D-16F5-A3B6-DEDC092FAFFD}"/>
              </a:ext>
            </a:extLst>
          </p:cNvPr>
          <p:cNvSpPr>
            <a:spLocks noGrp="1"/>
          </p:cNvSpPr>
          <p:nvPr>
            <p:ph type="title"/>
          </p:nvPr>
        </p:nvSpPr>
        <p:spPr/>
        <p:txBody>
          <a:bodyPr/>
          <a:lstStyle/>
          <a:p>
            <a:r>
              <a:rPr lang="pl-PL" dirty="0"/>
              <a:t>Model 2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0443611A-67EA-96EB-BADC-A3BD47700496}"/>
              </a:ext>
            </a:extLst>
          </p:cNvPr>
          <p:cNvSpPr>
            <a:spLocks noGrp="1"/>
          </p:cNvSpPr>
          <p:nvPr>
            <p:ph idx="1"/>
          </p:nvPr>
        </p:nvSpPr>
        <p:spPr/>
        <p:txBody>
          <a:bodyPr/>
          <a:lstStyle/>
          <a:p>
            <a:r>
              <a:rPr lang="pl-PL" dirty="0" err="1"/>
              <a:t>Prior</a:t>
            </a:r>
            <a:r>
              <a:rPr lang="pl-PL" dirty="0"/>
              <a:t> for the </a:t>
            </a:r>
            <a:r>
              <a:rPr lang="pl-PL" dirty="0" err="1"/>
              <a:t>prices</a:t>
            </a:r>
            <a:r>
              <a:rPr lang="pl-PL" dirty="0"/>
              <a:t>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48.13 / (max possible) 214.47</a:t>
            </a:r>
          </a:p>
          <a:p>
            <a:endParaRPr lang="pl-PL" dirty="0"/>
          </a:p>
        </p:txBody>
      </p:sp>
      <p:pic>
        <p:nvPicPr>
          <p:cNvPr id="7" name="Obraz 6">
            <a:extLst>
              <a:ext uri="{FF2B5EF4-FFF2-40B4-BE49-F238E27FC236}">
                <a16:creationId xmlns:a16="http://schemas.microsoft.com/office/drawing/2014/main" id="{52096376-2A3D-52A7-14B2-E91727B5C953}"/>
              </a:ext>
            </a:extLst>
          </p:cNvPr>
          <p:cNvPicPr>
            <a:picLocks noChangeAspect="1"/>
          </p:cNvPicPr>
          <p:nvPr/>
        </p:nvPicPr>
        <p:blipFill>
          <a:blip r:embed="rId2"/>
          <a:stretch>
            <a:fillRect/>
          </a:stretch>
        </p:blipFill>
        <p:spPr>
          <a:xfrm>
            <a:off x="3183935" y="3052852"/>
            <a:ext cx="5698128" cy="3771810"/>
          </a:xfrm>
          <a:prstGeom prst="rect">
            <a:avLst/>
          </a:prstGeom>
        </p:spPr>
      </p:pic>
    </p:spTree>
    <p:extLst>
      <p:ext uri="{BB962C8B-B14F-4D97-AF65-F5344CB8AC3E}">
        <p14:creationId xmlns:p14="http://schemas.microsoft.com/office/powerpoint/2010/main" val="3962254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49202E-A902-1E4B-500D-9A8785E0AB81}"/>
              </a:ext>
            </a:extLst>
          </p:cNvPr>
          <p:cNvSpPr>
            <a:spLocks noGrp="1"/>
          </p:cNvSpPr>
          <p:nvPr>
            <p:ph type="title"/>
          </p:nvPr>
        </p:nvSpPr>
        <p:spPr/>
        <p:txBody>
          <a:bodyPr/>
          <a:lstStyle/>
          <a:p>
            <a:r>
              <a:rPr lang="pl-PL" dirty="0"/>
              <a:t>Model 2 – </a:t>
            </a:r>
            <a:r>
              <a:rPr lang="pl-PL" dirty="0" err="1"/>
              <a:t>Prices</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D12FAC32-ACAA-15F7-4B56-E62D7F32D7DB}"/>
              </a:ext>
            </a:extLst>
          </p:cNvPr>
          <p:cNvSpPr>
            <a:spLocks noGrp="1"/>
          </p:cNvSpPr>
          <p:nvPr>
            <p:ph idx="1"/>
          </p:nvPr>
        </p:nvSpPr>
        <p:spPr/>
        <p:txBody>
          <a:bodyPr/>
          <a:lstStyle/>
          <a:p>
            <a:endParaRPr lang="en-GB"/>
          </a:p>
        </p:txBody>
      </p:sp>
      <p:pic>
        <p:nvPicPr>
          <p:cNvPr id="5" name="Obraz 4">
            <a:extLst>
              <a:ext uri="{FF2B5EF4-FFF2-40B4-BE49-F238E27FC236}">
                <a16:creationId xmlns:a16="http://schemas.microsoft.com/office/drawing/2014/main" id="{44430445-F40A-89B3-9084-34671C399787}"/>
              </a:ext>
            </a:extLst>
          </p:cNvPr>
          <p:cNvPicPr>
            <a:picLocks noChangeAspect="1"/>
          </p:cNvPicPr>
          <p:nvPr/>
        </p:nvPicPr>
        <p:blipFill>
          <a:blip r:embed="rId2"/>
          <a:stretch>
            <a:fillRect/>
          </a:stretch>
        </p:blipFill>
        <p:spPr>
          <a:xfrm>
            <a:off x="304800" y="2096341"/>
            <a:ext cx="5104583" cy="4147860"/>
          </a:xfrm>
          <a:prstGeom prst="rect">
            <a:avLst/>
          </a:prstGeom>
        </p:spPr>
      </p:pic>
      <p:pic>
        <p:nvPicPr>
          <p:cNvPr id="7" name="Obraz 6">
            <a:extLst>
              <a:ext uri="{FF2B5EF4-FFF2-40B4-BE49-F238E27FC236}">
                <a16:creationId xmlns:a16="http://schemas.microsoft.com/office/drawing/2014/main" id="{AB0229A4-F61E-D484-9A07-47D51A81245F}"/>
              </a:ext>
            </a:extLst>
          </p:cNvPr>
          <p:cNvPicPr>
            <a:picLocks noChangeAspect="1"/>
          </p:cNvPicPr>
          <p:nvPr/>
        </p:nvPicPr>
        <p:blipFill>
          <a:blip r:embed="rId3"/>
          <a:stretch>
            <a:fillRect/>
          </a:stretch>
        </p:blipFill>
        <p:spPr>
          <a:xfrm>
            <a:off x="5638400" y="2348754"/>
            <a:ext cx="6248800" cy="3314775"/>
          </a:xfrm>
          <a:prstGeom prst="rect">
            <a:avLst/>
          </a:prstGeom>
        </p:spPr>
      </p:pic>
    </p:spTree>
    <p:extLst>
      <p:ext uri="{BB962C8B-B14F-4D97-AF65-F5344CB8AC3E}">
        <p14:creationId xmlns:p14="http://schemas.microsoft.com/office/powerpoint/2010/main" val="1830080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D66D04-1312-CA98-FB94-070EDE2A8A02}"/>
              </a:ext>
            </a:extLst>
          </p:cNvPr>
          <p:cNvSpPr>
            <a:spLocks noGrp="1"/>
          </p:cNvSpPr>
          <p:nvPr>
            <p:ph type="title"/>
          </p:nvPr>
        </p:nvSpPr>
        <p:spPr/>
        <p:txBody>
          <a:bodyPr/>
          <a:lstStyle/>
          <a:p>
            <a:r>
              <a:rPr lang="pl-PL" dirty="0"/>
              <a:t>Model 2 – </a:t>
            </a:r>
            <a:r>
              <a:rPr lang="pl-PL" dirty="0" err="1"/>
              <a:t>Prices</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F8C18F84-98AD-B6E2-48EF-8ECD5857236C}"/>
              </a:ext>
            </a:extLst>
          </p:cNvPr>
          <p:cNvSpPr>
            <a:spLocks noGrp="1"/>
          </p:cNvSpPr>
          <p:nvPr>
            <p:ph idx="1"/>
          </p:nvPr>
        </p:nvSpPr>
        <p:spPr/>
        <p:txBody>
          <a:bodyPr/>
          <a:lstStyle/>
          <a:p>
            <a:r>
              <a:rPr lang="pl-PL" dirty="0" err="1"/>
              <a:t>Posterior</a:t>
            </a:r>
            <a:r>
              <a:rPr lang="pl-PL" dirty="0"/>
              <a:t> </a:t>
            </a:r>
            <a:r>
              <a:rPr lang="pl-PL" dirty="0" err="1"/>
              <a:t>simulation</a:t>
            </a:r>
            <a:r>
              <a:rPr lang="pl-PL" dirty="0"/>
              <a:t> for </a:t>
            </a:r>
            <a:r>
              <a:rPr lang="pl-PL" dirty="0" err="1"/>
              <a:t>prices</a:t>
            </a:r>
            <a:r>
              <a:rPr lang="pl-PL" dirty="0"/>
              <a:t>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48.11 / (max possible) 214.47</a:t>
            </a:r>
          </a:p>
          <a:p>
            <a:endParaRPr lang="en-GB" dirty="0"/>
          </a:p>
        </p:txBody>
      </p:sp>
      <p:pic>
        <p:nvPicPr>
          <p:cNvPr id="7" name="Obraz 6">
            <a:extLst>
              <a:ext uri="{FF2B5EF4-FFF2-40B4-BE49-F238E27FC236}">
                <a16:creationId xmlns:a16="http://schemas.microsoft.com/office/drawing/2014/main" id="{2E2AA9C8-854B-9988-FE8A-F0FFA6381750}"/>
              </a:ext>
            </a:extLst>
          </p:cNvPr>
          <p:cNvPicPr>
            <a:picLocks noChangeAspect="1"/>
          </p:cNvPicPr>
          <p:nvPr/>
        </p:nvPicPr>
        <p:blipFill>
          <a:blip r:embed="rId2"/>
          <a:stretch>
            <a:fillRect/>
          </a:stretch>
        </p:blipFill>
        <p:spPr>
          <a:xfrm>
            <a:off x="3014663" y="2957512"/>
            <a:ext cx="5810249" cy="3846028"/>
          </a:xfrm>
          <a:prstGeom prst="rect">
            <a:avLst/>
          </a:prstGeom>
        </p:spPr>
      </p:pic>
    </p:spTree>
    <p:extLst>
      <p:ext uri="{BB962C8B-B14F-4D97-AF65-F5344CB8AC3E}">
        <p14:creationId xmlns:p14="http://schemas.microsoft.com/office/powerpoint/2010/main" val="13723857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BBE6D6-D10E-B1C4-BEA0-B6CB5FDED374}"/>
              </a:ext>
            </a:extLst>
          </p:cNvPr>
          <p:cNvSpPr>
            <a:spLocks noGrp="1"/>
          </p:cNvSpPr>
          <p:nvPr>
            <p:ph type="title"/>
          </p:nvPr>
        </p:nvSpPr>
        <p:spPr/>
        <p:txBody>
          <a:bodyPr/>
          <a:lstStyle/>
          <a:p>
            <a:r>
              <a:rPr lang="pl-PL" dirty="0"/>
              <a:t>Model 2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B9C454C1-05CB-5C59-CCEC-BF363047310C}"/>
              </a:ext>
            </a:extLst>
          </p:cNvPr>
          <p:cNvSpPr>
            <a:spLocks noGrp="1"/>
          </p:cNvSpPr>
          <p:nvPr>
            <p:ph idx="1"/>
          </p:nvPr>
        </p:nvSpPr>
        <p:spPr>
          <a:xfrm>
            <a:off x="838200" y="1825625"/>
            <a:ext cx="5470076" cy="4351338"/>
          </a:xfrm>
        </p:spPr>
        <p:txBody>
          <a:bodyPr/>
          <a:lstStyle/>
          <a:p>
            <a:r>
              <a:rPr lang="pl-PL" dirty="0"/>
              <a:t>Same as for model 1 </a:t>
            </a:r>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consistient</a:t>
            </a:r>
            <a:r>
              <a:rPr lang="pl-PL" dirty="0"/>
              <a:t> with data in </a:t>
            </a:r>
            <a:r>
              <a:rPr lang="pl-PL" dirty="0" err="1"/>
              <a:t>middle</a:t>
            </a:r>
            <a:r>
              <a:rPr lang="pl-PL" dirty="0"/>
              <a:t> </a:t>
            </a:r>
            <a:r>
              <a:rPr lang="pl-PL" dirty="0" err="1"/>
              <a:t>range</a:t>
            </a:r>
            <a:r>
              <a:rPr lang="pl-PL" dirty="0"/>
              <a:t> </a:t>
            </a:r>
            <a:r>
              <a:rPr lang="pl-PL" dirty="0" err="1"/>
              <a:t>values</a:t>
            </a:r>
            <a:r>
              <a:rPr lang="pl-PL" dirty="0"/>
              <a:t>, </a:t>
            </a:r>
            <a:r>
              <a:rPr lang="pl-PL" dirty="0" err="1"/>
              <a:t>however</a:t>
            </a:r>
            <a:r>
              <a:rPr lang="pl-PL" dirty="0"/>
              <a:t> </a:t>
            </a:r>
            <a:r>
              <a:rPr lang="pl-PL" dirty="0" err="1"/>
              <a:t>they</a:t>
            </a:r>
            <a:r>
              <a:rPr lang="pl-PL" dirty="0"/>
              <a:t> </a:t>
            </a:r>
            <a:r>
              <a:rPr lang="pl-PL" dirty="0" err="1"/>
              <a:t>are</a:t>
            </a:r>
            <a:r>
              <a:rPr lang="pl-PL" dirty="0"/>
              <a:t> not </a:t>
            </a:r>
            <a:r>
              <a:rPr lang="pl-PL" dirty="0" err="1"/>
              <a:t>consistient</a:t>
            </a:r>
            <a:r>
              <a:rPr lang="pl-PL" dirty="0"/>
              <a:t> with </a:t>
            </a:r>
            <a:r>
              <a:rPr lang="pl-PL" dirty="0" err="1"/>
              <a:t>peaks</a:t>
            </a:r>
            <a:r>
              <a:rPr lang="pl-PL" dirty="0"/>
              <a:t> in </a:t>
            </a:r>
            <a:r>
              <a:rPr lang="pl-PL" dirty="0" err="1"/>
              <a:t>low</a:t>
            </a:r>
            <a:r>
              <a:rPr lang="pl-PL" dirty="0"/>
              <a:t> and high </a:t>
            </a:r>
            <a:r>
              <a:rPr lang="pl-PL" dirty="0" err="1"/>
              <a:t>values</a:t>
            </a:r>
            <a:r>
              <a:rPr lang="pl-PL" dirty="0"/>
              <a:t> </a:t>
            </a:r>
            <a:r>
              <a:rPr lang="pl-PL" dirty="0" err="1"/>
              <a:t>range</a:t>
            </a:r>
            <a:endParaRPr lang="pl-PL" dirty="0"/>
          </a:p>
          <a:p>
            <a:endParaRPr lang="en-GB" dirty="0"/>
          </a:p>
        </p:txBody>
      </p:sp>
      <p:pic>
        <p:nvPicPr>
          <p:cNvPr id="4" name="Obraz 3">
            <a:extLst>
              <a:ext uri="{FF2B5EF4-FFF2-40B4-BE49-F238E27FC236}">
                <a16:creationId xmlns:a16="http://schemas.microsoft.com/office/drawing/2014/main" id="{30BB2537-1EE5-B578-8FD2-CC11E57D7E97}"/>
              </a:ext>
            </a:extLst>
          </p:cNvPr>
          <p:cNvPicPr>
            <a:picLocks noChangeAspect="1"/>
          </p:cNvPicPr>
          <p:nvPr/>
        </p:nvPicPr>
        <p:blipFill>
          <a:blip r:embed="rId2"/>
          <a:stretch>
            <a:fillRect/>
          </a:stretch>
        </p:blipFill>
        <p:spPr>
          <a:xfrm>
            <a:off x="6308276" y="1796491"/>
            <a:ext cx="5809992" cy="3846909"/>
          </a:xfrm>
          <a:prstGeom prst="rect">
            <a:avLst/>
          </a:prstGeom>
        </p:spPr>
      </p:pic>
    </p:spTree>
    <p:extLst>
      <p:ext uri="{BB962C8B-B14F-4D97-AF65-F5344CB8AC3E}">
        <p14:creationId xmlns:p14="http://schemas.microsoft.com/office/powerpoint/2010/main" val="2191701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BAFA4D-AC55-83F1-2077-2E95C9A14D73}"/>
              </a:ext>
            </a:extLst>
          </p:cNvPr>
          <p:cNvSpPr>
            <a:spLocks noGrp="1"/>
          </p:cNvSpPr>
          <p:nvPr>
            <p:ph type="title"/>
          </p:nvPr>
        </p:nvSpPr>
        <p:spPr/>
        <p:txBody>
          <a:bodyPr/>
          <a:lstStyle/>
          <a:p>
            <a:r>
              <a:rPr lang="pl-PL" dirty="0"/>
              <a:t>Model 2 – </a:t>
            </a:r>
            <a:r>
              <a:rPr lang="pl-PL" dirty="0" err="1"/>
              <a:t>Overall</a:t>
            </a:r>
            <a:r>
              <a:rPr lang="pl-PL" dirty="0"/>
              <a:t> </a:t>
            </a:r>
            <a:r>
              <a:rPr lang="pl-PL" dirty="0" err="1"/>
              <a:t>posterior</a:t>
            </a:r>
            <a:endParaRPr lang="en-GB" dirty="0"/>
          </a:p>
        </p:txBody>
      </p:sp>
      <p:sp>
        <p:nvSpPr>
          <p:cNvPr id="3" name="Symbol zastępczy zawartości 2">
            <a:extLst>
              <a:ext uri="{FF2B5EF4-FFF2-40B4-BE49-F238E27FC236}">
                <a16:creationId xmlns:a16="http://schemas.microsoft.com/office/drawing/2014/main" id="{902C4194-F04B-2A2D-85FE-7CDD5AB0C3F7}"/>
              </a:ext>
            </a:extLst>
          </p:cNvPr>
          <p:cNvSpPr>
            <a:spLocks noGrp="1"/>
          </p:cNvSpPr>
          <p:nvPr>
            <p:ph idx="1"/>
          </p:nvPr>
        </p:nvSpPr>
        <p:spPr/>
        <p:txBody>
          <a:bodyPr/>
          <a:lstStyle/>
          <a:p>
            <a:r>
              <a:rPr lang="pl-PL" dirty="0" err="1"/>
              <a:t>Overall</a:t>
            </a:r>
            <a:r>
              <a:rPr lang="pl-PL" dirty="0"/>
              <a:t> posteriori </a:t>
            </a:r>
            <a:r>
              <a:rPr lang="pl-PL" dirty="0" err="1"/>
              <a:t>simulation</a:t>
            </a:r>
            <a:r>
              <a:rPr lang="pl-PL" dirty="0"/>
              <a:t> for model 2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53.86 / (max possible) 214.47</a:t>
            </a:r>
            <a:endParaRPr lang="en-GB" dirty="0"/>
          </a:p>
        </p:txBody>
      </p:sp>
      <p:pic>
        <p:nvPicPr>
          <p:cNvPr id="7" name="Obraz 6">
            <a:extLst>
              <a:ext uri="{FF2B5EF4-FFF2-40B4-BE49-F238E27FC236}">
                <a16:creationId xmlns:a16="http://schemas.microsoft.com/office/drawing/2014/main" id="{60281CBE-4B62-36A1-76BE-78AAE69A6D7F}"/>
              </a:ext>
            </a:extLst>
          </p:cNvPr>
          <p:cNvPicPr>
            <a:picLocks noChangeAspect="1"/>
          </p:cNvPicPr>
          <p:nvPr/>
        </p:nvPicPr>
        <p:blipFill>
          <a:blip r:embed="rId2"/>
          <a:stretch>
            <a:fillRect/>
          </a:stretch>
        </p:blipFill>
        <p:spPr>
          <a:xfrm>
            <a:off x="3319463" y="3425471"/>
            <a:ext cx="5129212" cy="3395223"/>
          </a:xfrm>
          <a:prstGeom prst="rect">
            <a:avLst/>
          </a:prstGeom>
        </p:spPr>
      </p:pic>
    </p:spTree>
    <p:extLst>
      <p:ext uri="{BB962C8B-B14F-4D97-AF65-F5344CB8AC3E}">
        <p14:creationId xmlns:p14="http://schemas.microsoft.com/office/powerpoint/2010/main" val="198095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8A1A66-44BB-94A9-1B1B-761C5E23EB09}"/>
              </a:ext>
            </a:extLst>
          </p:cNvPr>
          <p:cNvSpPr>
            <a:spLocks noGrp="1"/>
          </p:cNvSpPr>
          <p:nvPr>
            <p:ph type="title"/>
          </p:nvPr>
        </p:nvSpPr>
        <p:spPr/>
        <p:txBody>
          <a:bodyPr/>
          <a:lstStyle/>
          <a:p>
            <a:r>
              <a:rPr lang="pl-PL" dirty="0"/>
              <a:t>Problem </a:t>
            </a:r>
            <a:r>
              <a:rPr lang="pl-PL" dirty="0" err="1"/>
              <a:t>formulation</a:t>
            </a:r>
            <a:r>
              <a:rPr lang="pl-PL" dirty="0"/>
              <a:t> – data </a:t>
            </a:r>
            <a:r>
              <a:rPr lang="pl-PL" dirty="0" err="1"/>
              <a:t>sources</a:t>
            </a:r>
            <a:endParaRPr lang="en-GB" dirty="0"/>
          </a:p>
        </p:txBody>
      </p:sp>
      <p:sp>
        <p:nvSpPr>
          <p:cNvPr id="3" name="Symbol zastępczy zawartości 2">
            <a:extLst>
              <a:ext uri="{FF2B5EF4-FFF2-40B4-BE49-F238E27FC236}">
                <a16:creationId xmlns:a16="http://schemas.microsoft.com/office/drawing/2014/main" id="{B97B9764-1A97-AEF5-0823-501FE7141AC9}"/>
              </a:ext>
            </a:extLst>
          </p:cNvPr>
          <p:cNvSpPr>
            <a:spLocks noGrp="1"/>
          </p:cNvSpPr>
          <p:nvPr>
            <p:ph idx="1"/>
          </p:nvPr>
        </p:nvSpPr>
        <p:spPr/>
        <p:txBody>
          <a:bodyPr/>
          <a:lstStyle/>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Data used in model comes from official databases. First database used in project is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PVgis</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which is tool released by European Commission.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https://re.jrc.ec.europa.eu/pvg_tools/en/</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It helps to plan invest</a:t>
            </a:r>
            <a:r>
              <a:rPr lang="pl-PL" sz="2400" kern="100" dirty="0" err="1">
                <a:effectLst/>
                <a:latin typeface="Calibri" panose="020F0502020204030204" pitchFamily="34" charset="0"/>
                <a:ea typeface="Calibri" panose="020F0502020204030204" pitchFamily="34" charset="0"/>
                <a:cs typeface="Times New Roman" panose="02020603050405020304" pitchFamily="18" charset="0"/>
              </a:rPr>
              <a:t>ment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s in solar and wind energy sources. The data contains irradiance, wind speed, temperature. </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information about energy market such as energy prices and system load come from polish energy system operator (PSE).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https://www.pse.pl/obszary-dzialalnosci/rynek-energii/ceny-i-ilosc-energii-na-rynku-bilansujacym</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https://www.pse.pl/dane-systemowe/funkcjonowanie-kse/raporty-dobowe-z-pracy-kse/wielkosci-podstawowe</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686080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2FDB70-D96E-5450-78A5-BF1BCD901E37}"/>
              </a:ext>
            </a:extLst>
          </p:cNvPr>
          <p:cNvSpPr>
            <a:spLocks noGrp="1"/>
          </p:cNvSpPr>
          <p:nvPr>
            <p:ph type="title"/>
          </p:nvPr>
        </p:nvSpPr>
        <p:spPr/>
        <p:txBody>
          <a:bodyPr/>
          <a:lstStyle/>
          <a:p>
            <a:r>
              <a:rPr lang="pl-PL" dirty="0"/>
              <a:t>Model 2 – </a:t>
            </a:r>
            <a:r>
              <a:rPr lang="pl-PL" dirty="0" err="1"/>
              <a:t>Overall</a:t>
            </a:r>
            <a:r>
              <a:rPr lang="pl-PL" dirty="0"/>
              <a:t>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FA2B3FFD-A3E6-7A78-3D74-5A81F2E52E45}"/>
              </a:ext>
            </a:extLst>
          </p:cNvPr>
          <p:cNvSpPr>
            <a:spLocks noGrp="1"/>
          </p:cNvSpPr>
          <p:nvPr>
            <p:ph idx="1"/>
          </p:nvPr>
        </p:nvSpPr>
        <p:spPr>
          <a:xfrm>
            <a:off x="838200" y="1825625"/>
            <a:ext cx="5749636" cy="4351338"/>
          </a:xfrm>
        </p:spPr>
        <p:txBody>
          <a:bodyPr>
            <a:normAutofit fontScale="92500" lnSpcReduction="20000"/>
          </a:bodyPr>
          <a:lstStyle/>
          <a:p>
            <a:r>
              <a:rPr lang="pl-PL" dirty="0"/>
              <a:t>Model 2 </a:t>
            </a:r>
            <a:r>
              <a:rPr lang="pl-PL" dirty="0" err="1"/>
              <a:t>behaves</a:t>
            </a:r>
            <a:r>
              <a:rPr lang="pl-PL" dirty="0"/>
              <a:t> </a:t>
            </a:r>
            <a:r>
              <a:rPr lang="pl-PL" dirty="0" err="1"/>
              <a:t>really</a:t>
            </a:r>
            <a:r>
              <a:rPr lang="pl-PL" dirty="0"/>
              <a:t> </a:t>
            </a:r>
            <a:r>
              <a:rPr lang="pl-PL" dirty="0" err="1"/>
              <a:t>similarly</a:t>
            </a:r>
            <a:r>
              <a:rPr lang="pl-PL" dirty="0"/>
              <a:t> to model 1</a:t>
            </a:r>
          </a:p>
          <a:p>
            <a:r>
              <a:rPr lang="pl-PL" dirty="0" err="1"/>
              <a:t>Overall</a:t>
            </a:r>
            <a:r>
              <a:rPr lang="pl-PL" dirty="0"/>
              <a:t> </a:t>
            </a:r>
            <a:r>
              <a:rPr lang="pl-PL" dirty="0" err="1"/>
              <a:t>postarior</a:t>
            </a:r>
            <a:r>
              <a:rPr lang="pl-PL" dirty="0"/>
              <a:t> </a:t>
            </a:r>
            <a:r>
              <a:rPr lang="pl-PL" dirty="0" err="1"/>
              <a:t>samples</a:t>
            </a:r>
            <a:r>
              <a:rPr lang="pl-PL" dirty="0"/>
              <a:t> </a:t>
            </a:r>
            <a:r>
              <a:rPr lang="pl-PL" dirty="0" err="1"/>
              <a:t>are</a:t>
            </a:r>
            <a:r>
              <a:rPr lang="pl-PL" dirty="0"/>
              <a:t> </a:t>
            </a:r>
            <a:r>
              <a:rPr lang="pl-PL" dirty="0" err="1"/>
              <a:t>somehow</a:t>
            </a:r>
            <a:r>
              <a:rPr lang="pl-PL" dirty="0"/>
              <a:t> </a:t>
            </a:r>
            <a:r>
              <a:rPr lang="pl-PL" dirty="0" err="1"/>
              <a:t>consistent</a:t>
            </a:r>
            <a:r>
              <a:rPr lang="pl-PL" dirty="0"/>
              <a:t> with real data in </a:t>
            </a:r>
            <a:r>
              <a:rPr lang="pl-PL" dirty="0" err="1"/>
              <a:t>middle</a:t>
            </a:r>
            <a:r>
              <a:rPr lang="pl-PL" dirty="0"/>
              <a:t> </a:t>
            </a:r>
            <a:r>
              <a:rPr lang="pl-PL" dirty="0" err="1"/>
              <a:t>values</a:t>
            </a:r>
            <a:r>
              <a:rPr lang="pl-PL" dirty="0"/>
              <a:t> </a:t>
            </a:r>
            <a:r>
              <a:rPr lang="pl-PL" dirty="0" err="1"/>
              <a:t>range</a:t>
            </a:r>
            <a:endParaRPr lang="pl-PL" dirty="0"/>
          </a:p>
          <a:p>
            <a:r>
              <a:rPr lang="pl-PL" dirty="0" err="1"/>
              <a:t>However</a:t>
            </a:r>
            <a:r>
              <a:rPr lang="pl-PL" dirty="0"/>
              <a:t> </a:t>
            </a:r>
            <a:r>
              <a:rPr lang="pl-PL" dirty="0" err="1"/>
              <a:t>they</a:t>
            </a:r>
            <a:r>
              <a:rPr lang="pl-PL" dirty="0"/>
              <a:t> do not </a:t>
            </a:r>
            <a:r>
              <a:rPr lang="pl-PL" dirty="0" err="1"/>
              <a:t>cover</a:t>
            </a:r>
            <a:r>
              <a:rPr lang="pl-PL" dirty="0"/>
              <a:t> </a:t>
            </a:r>
            <a:r>
              <a:rPr lang="pl-PL" dirty="0" err="1"/>
              <a:t>spikes</a:t>
            </a:r>
            <a:r>
              <a:rPr lang="pl-PL" dirty="0"/>
              <a:t> on </a:t>
            </a:r>
            <a:r>
              <a:rPr lang="pl-PL" dirty="0" err="1"/>
              <a:t>extreme</a:t>
            </a:r>
            <a:r>
              <a:rPr lang="pl-PL" dirty="0"/>
              <a:t> </a:t>
            </a:r>
            <a:r>
              <a:rPr lang="pl-PL" dirty="0" err="1"/>
              <a:t>values</a:t>
            </a:r>
            <a:endParaRPr lang="pl-PL" dirty="0"/>
          </a:p>
          <a:p>
            <a:r>
              <a:rPr lang="pl-PL" dirty="0" err="1"/>
              <a:t>Posterior</a:t>
            </a:r>
            <a:r>
              <a:rPr lang="pl-PL" dirty="0"/>
              <a:t> </a:t>
            </a:r>
            <a:r>
              <a:rPr lang="pl-PL" dirty="0" err="1"/>
              <a:t>samples</a:t>
            </a:r>
            <a:r>
              <a:rPr lang="pl-PL" dirty="0"/>
              <a:t> </a:t>
            </a:r>
            <a:r>
              <a:rPr lang="pl-PL" dirty="0" err="1"/>
              <a:t>values</a:t>
            </a:r>
            <a:r>
              <a:rPr lang="pl-PL" dirty="0"/>
              <a:t> </a:t>
            </a:r>
            <a:r>
              <a:rPr lang="pl-PL" dirty="0" err="1"/>
              <a:t>reach</a:t>
            </a:r>
            <a:r>
              <a:rPr lang="pl-PL" dirty="0"/>
              <a:t> maximum of </a:t>
            </a:r>
            <a:r>
              <a:rPr lang="pl-PL" dirty="0" err="1"/>
              <a:t>about</a:t>
            </a:r>
            <a:r>
              <a:rPr lang="pl-PL" dirty="0"/>
              <a:t> 240, </a:t>
            </a:r>
            <a:r>
              <a:rPr lang="pl-PL" dirty="0" err="1"/>
              <a:t>while</a:t>
            </a:r>
            <a:r>
              <a:rPr lang="pl-PL" dirty="0"/>
              <a:t> real data </a:t>
            </a:r>
            <a:r>
              <a:rPr lang="pl-PL" dirty="0" err="1"/>
              <a:t>reach</a:t>
            </a:r>
            <a:r>
              <a:rPr lang="pl-PL" dirty="0"/>
              <a:t> </a:t>
            </a:r>
            <a:r>
              <a:rPr lang="pl-PL" dirty="0" err="1"/>
              <a:t>up</a:t>
            </a:r>
            <a:r>
              <a:rPr lang="pl-PL" dirty="0"/>
              <a:t> to 350</a:t>
            </a:r>
            <a:endParaRPr lang="en-GB" dirty="0"/>
          </a:p>
          <a:p>
            <a:endParaRPr lang="en-GB" dirty="0"/>
          </a:p>
        </p:txBody>
      </p:sp>
      <p:pic>
        <p:nvPicPr>
          <p:cNvPr id="4" name="Obraz 3">
            <a:extLst>
              <a:ext uri="{FF2B5EF4-FFF2-40B4-BE49-F238E27FC236}">
                <a16:creationId xmlns:a16="http://schemas.microsoft.com/office/drawing/2014/main" id="{5E1605CA-16C9-565B-C59A-24EFDDC90395}"/>
              </a:ext>
            </a:extLst>
          </p:cNvPr>
          <p:cNvPicPr>
            <a:picLocks noChangeAspect="1"/>
          </p:cNvPicPr>
          <p:nvPr/>
        </p:nvPicPr>
        <p:blipFill>
          <a:blip r:embed="rId2"/>
          <a:stretch>
            <a:fillRect/>
          </a:stretch>
        </p:blipFill>
        <p:spPr>
          <a:xfrm>
            <a:off x="6433093" y="2154893"/>
            <a:ext cx="5677325" cy="3760131"/>
          </a:xfrm>
          <a:prstGeom prst="rect">
            <a:avLst/>
          </a:prstGeom>
        </p:spPr>
      </p:pic>
    </p:spTree>
    <p:extLst>
      <p:ext uri="{BB962C8B-B14F-4D97-AF65-F5344CB8AC3E}">
        <p14:creationId xmlns:p14="http://schemas.microsoft.com/office/powerpoint/2010/main" val="535790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9A3F3B-A671-ACBB-9A44-0E6F5EC29958}"/>
              </a:ext>
            </a:extLst>
          </p:cNvPr>
          <p:cNvSpPr>
            <a:spLocks noGrp="1"/>
          </p:cNvSpPr>
          <p:nvPr>
            <p:ph type="title"/>
          </p:nvPr>
        </p:nvSpPr>
        <p:spPr/>
        <p:txBody>
          <a:bodyPr/>
          <a:lstStyle/>
          <a:p>
            <a:r>
              <a:rPr lang="pl-PL" dirty="0"/>
              <a:t>Model </a:t>
            </a:r>
            <a:r>
              <a:rPr lang="pl-PL" dirty="0" err="1"/>
              <a:t>comparission</a:t>
            </a:r>
            <a:endParaRPr lang="en-GB" dirty="0"/>
          </a:p>
        </p:txBody>
      </p:sp>
      <p:sp>
        <p:nvSpPr>
          <p:cNvPr id="3" name="Symbol zastępczy zawartości 2">
            <a:extLst>
              <a:ext uri="{FF2B5EF4-FFF2-40B4-BE49-F238E27FC236}">
                <a16:creationId xmlns:a16="http://schemas.microsoft.com/office/drawing/2014/main" id="{DB101626-218E-19E7-B073-BA54139A9AE6}"/>
              </a:ext>
            </a:extLst>
          </p:cNvPr>
          <p:cNvSpPr>
            <a:spLocks noGrp="1"/>
          </p:cNvSpPr>
          <p:nvPr>
            <p:ph idx="1"/>
          </p:nvPr>
        </p:nvSpPr>
        <p:spPr>
          <a:xfrm>
            <a:off x="838200" y="1825624"/>
            <a:ext cx="10515600" cy="5032375"/>
          </a:xfrm>
        </p:spPr>
        <p:txBody>
          <a:bodyPr/>
          <a:lstStyle/>
          <a:p>
            <a:pPr algn="ctr"/>
            <a:r>
              <a:rPr lang="pl-PL" dirty="0" err="1"/>
              <a:t>Predictions</a:t>
            </a:r>
            <a:r>
              <a:rPr lang="pl-PL" dirty="0"/>
              <a:t> for 2020</a:t>
            </a:r>
          </a:p>
          <a:p>
            <a:pPr marL="0" indent="0">
              <a:buNone/>
            </a:pPr>
            <a:r>
              <a:rPr lang="pl-PL" dirty="0"/>
              <a:t>Model with </a:t>
            </a:r>
            <a:r>
              <a:rPr lang="pl-PL" dirty="0" err="1"/>
              <a:t>irradiance</a:t>
            </a:r>
            <a:r>
              <a:rPr lang="pl-PL" dirty="0"/>
              <a:t>			Model </a:t>
            </a:r>
            <a:r>
              <a:rPr lang="pl-PL" dirty="0" err="1"/>
              <a:t>without</a:t>
            </a:r>
            <a:r>
              <a:rPr lang="pl-PL" dirty="0"/>
              <a:t> </a:t>
            </a:r>
            <a:r>
              <a:rPr lang="pl-PL" dirty="0" err="1"/>
              <a:t>irradiance</a:t>
            </a:r>
            <a:endParaRPr lang="pl-PL" dirty="0"/>
          </a:p>
          <a:p>
            <a:pPr marL="0" indent="0">
              <a:buNone/>
            </a:pPr>
            <a:r>
              <a:rPr lang="pl-PL" sz="1800" dirty="0"/>
              <a:t>RMSE = </a:t>
            </a:r>
            <a:r>
              <a:rPr lang="en-GB" sz="1800" dirty="0"/>
              <a:t>70.40 / (max possible) 180.57</a:t>
            </a:r>
            <a:r>
              <a:rPr lang="pl-PL" sz="1800" dirty="0"/>
              <a:t>		</a:t>
            </a:r>
            <a:r>
              <a:rPr lang="fr-FR" sz="1800" dirty="0"/>
              <a:t>RMSE = 69.84 / (max possible) 180.57</a:t>
            </a:r>
            <a:endParaRPr lang="pl-PL" sz="1800" dirty="0"/>
          </a:p>
          <a:p>
            <a:r>
              <a:rPr lang="pl-PL" sz="2000" dirty="0"/>
              <a:t>Both </a:t>
            </a:r>
            <a:r>
              <a:rPr lang="pl-PL" sz="2000" dirty="0" err="1"/>
              <a:t>models</a:t>
            </a:r>
            <a:r>
              <a:rPr lang="pl-PL" sz="2000" dirty="0"/>
              <a:t> </a:t>
            </a:r>
            <a:r>
              <a:rPr lang="pl-PL" sz="2000" dirty="0" err="1"/>
              <a:t>give</a:t>
            </a:r>
            <a:r>
              <a:rPr lang="pl-PL" sz="2000" dirty="0"/>
              <a:t> </a:t>
            </a:r>
            <a:r>
              <a:rPr lang="pl-PL" sz="2000" dirty="0" err="1"/>
              <a:t>similar</a:t>
            </a:r>
            <a:r>
              <a:rPr lang="pl-PL" sz="2000" dirty="0"/>
              <a:t> </a:t>
            </a:r>
            <a:r>
              <a:rPr lang="pl-PL" sz="2000" dirty="0" err="1"/>
              <a:t>results</a:t>
            </a:r>
            <a:r>
              <a:rPr lang="pl-PL" sz="2000" dirty="0"/>
              <a:t>, model </a:t>
            </a:r>
            <a:r>
              <a:rPr lang="pl-PL" sz="2000" dirty="0" err="1"/>
              <a:t>without</a:t>
            </a:r>
            <a:r>
              <a:rPr lang="pl-PL" sz="2000" dirty="0"/>
              <a:t> </a:t>
            </a:r>
            <a:r>
              <a:rPr lang="pl-PL" sz="2000" dirty="0" err="1"/>
              <a:t>irradiance</a:t>
            </a:r>
            <a:r>
              <a:rPr lang="pl-PL" sz="2000" dirty="0"/>
              <a:t> </a:t>
            </a:r>
            <a:r>
              <a:rPr lang="pl-PL" sz="2000" dirty="0" err="1"/>
              <a:t>has</a:t>
            </a:r>
            <a:r>
              <a:rPr lang="pl-PL" sz="2000" dirty="0"/>
              <a:t> a bit </a:t>
            </a:r>
            <a:r>
              <a:rPr lang="pl-PL" sz="2000" dirty="0" err="1"/>
              <a:t>lower</a:t>
            </a:r>
            <a:r>
              <a:rPr lang="pl-PL" sz="2000" dirty="0"/>
              <a:t> RMSE</a:t>
            </a:r>
            <a:endParaRPr lang="en-GB" sz="2000" dirty="0"/>
          </a:p>
        </p:txBody>
      </p:sp>
      <p:pic>
        <p:nvPicPr>
          <p:cNvPr id="4" name="Obraz 3">
            <a:extLst>
              <a:ext uri="{FF2B5EF4-FFF2-40B4-BE49-F238E27FC236}">
                <a16:creationId xmlns:a16="http://schemas.microsoft.com/office/drawing/2014/main" id="{695B7C97-BA2B-40BD-8B4B-45C64F9F18D9}"/>
              </a:ext>
            </a:extLst>
          </p:cNvPr>
          <p:cNvPicPr>
            <a:picLocks noChangeAspect="1"/>
          </p:cNvPicPr>
          <p:nvPr/>
        </p:nvPicPr>
        <p:blipFill>
          <a:blip r:embed="rId2"/>
          <a:stretch>
            <a:fillRect/>
          </a:stretch>
        </p:blipFill>
        <p:spPr>
          <a:xfrm>
            <a:off x="890587" y="3981449"/>
            <a:ext cx="4029075" cy="2667000"/>
          </a:xfrm>
          <a:prstGeom prst="rect">
            <a:avLst/>
          </a:prstGeom>
        </p:spPr>
      </p:pic>
      <p:pic>
        <p:nvPicPr>
          <p:cNvPr id="5" name="Obraz 4">
            <a:extLst>
              <a:ext uri="{FF2B5EF4-FFF2-40B4-BE49-F238E27FC236}">
                <a16:creationId xmlns:a16="http://schemas.microsoft.com/office/drawing/2014/main" id="{028D1FAC-4E81-413B-A131-597A94FE79D8}"/>
              </a:ext>
            </a:extLst>
          </p:cNvPr>
          <p:cNvPicPr>
            <a:picLocks noChangeAspect="1"/>
          </p:cNvPicPr>
          <p:nvPr/>
        </p:nvPicPr>
        <p:blipFill>
          <a:blip r:embed="rId3"/>
          <a:stretch>
            <a:fillRect/>
          </a:stretch>
        </p:blipFill>
        <p:spPr>
          <a:xfrm>
            <a:off x="6405562" y="4005261"/>
            <a:ext cx="4029075" cy="2667000"/>
          </a:xfrm>
          <a:prstGeom prst="rect">
            <a:avLst/>
          </a:prstGeom>
        </p:spPr>
      </p:pic>
    </p:spTree>
    <p:extLst>
      <p:ext uri="{BB962C8B-B14F-4D97-AF65-F5344CB8AC3E}">
        <p14:creationId xmlns:p14="http://schemas.microsoft.com/office/powerpoint/2010/main" val="1716786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395F4A-92CB-3E6E-AB60-F600EBCD7248}"/>
              </a:ext>
            </a:extLst>
          </p:cNvPr>
          <p:cNvSpPr>
            <a:spLocks noGrp="1"/>
          </p:cNvSpPr>
          <p:nvPr>
            <p:ph type="title"/>
          </p:nvPr>
        </p:nvSpPr>
        <p:spPr/>
        <p:txBody>
          <a:bodyPr>
            <a:normAutofit fontScale="90000"/>
          </a:bodyPr>
          <a:lstStyle/>
          <a:p>
            <a:r>
              <a:rPr lang="pl-PL" dirty="0"/>
              <a:t>Model </a:t>
            </a:r>
            <a:r>
              <a:rPr lang="pl-PL" dirty="0" err="1"/>
              <a:t>comparision</a:t>
            </a:r>
            <a:r>
              <a:rPr lang="pl-PL" dirty="0"/>
              <a:t> </a:t>
            </a:r>
            <a:r>
              <a:rPr lang="pl-PL" dirty="0" err="1"/>
              <a:t>using</a:t>
            </a:r>
            <a:r>
              <a:rPr lang="pl-PL" dirty="0"/>
              <a:t> </a:t>
            </a:r>
            <a:r>
              <a:rPr lang="pl-PL" dirty="0" err="1"/>
              <a:t>information</a:t>
            </a:r>
            <a:r>
              <a:rPr lang="pl-PL" dirty="0"/>
              <a:t> </a:t>
            </a:r>
            <a:r>
              <a:rPr lang="pl-PL" dirty="0" err="1"/>
              <a:t>criteria</a:t>
            </a:r>
            <a:r>
              <a:rPr lang="pl-PL" dirty="0"/>
              <a:t> - </a:t>
            </a:r>
            <a:r>
              <a:rPr lang="pl-PL" dirty="0" err="1"/>
              <a:t>waic</a:t>
            </a:r>
            <a:endParaRPr lang="en-GB" dirty="0"/>
          </a:p>
        </p:txBody>
      </p:sp>
      <p:sp>
        <p:nvSpPr>
          <p:cNvPr id="3" name="Symbol zastępczy zawartości 2">
            <a:extLst>
              <a:ext uri="{FF2B5EF4-FFF2-40B4-BE49-F238E27FC236}">
                <a16:creationId xmlns:a16="http://schemas.microsoft.com/office/drawing/2014/main" id="{02A1F218-E372-6CAE-0D6E-C2969F64BDC1}"/>
              </a:ext>
            </a:extLst>
          </p:cNvPr>
          <p:cNvSpPr>
            <a:spLocks noGrp="1"/>
          </p:cNvSpPr>
          <p:nvPr>
            <p:ph idx="1"/>
          </p:nvPr>
        </p:nvSpPr>
        <p:spPr/>
        <p:txBody>
          <a:bodyPr>
            <a:normAutofit/>
          </a:bodyPr>
          <a:lstStyle/>
          <a:p>
            <a:r>
              <a:rPr lang="pl-PL" sz="2400" dirty="0"/>
              <a:t>As </a:t>
            </a:r>
            <a:r>
              <a:rPr lang="pl-PL" sz="2400" dirty="0" err="1"/>
              <a:t>shown</a:t>
            </a:r>
            <a:r>
              <a:rPr lang="pl-PL" sz="2400" dirty="0"/>
              <a:t> on </a:t>
            </a:r>
            <a:r>
              <a:rPr lang="pl-PL" sz="2400" dirty="0" err="1"/>
              <a:t>waic</a:t>
            </a:r>
            <a:r>
              <a:rPr lang="pl-PL" sz="2400" dirty="0"/>
              <a:t> </a:t>
            </a:r>
            <a:r>
              <a:rPr lang="pl-PL" sz="2400" dirty="0" err="1"/>
              <a:t>comparisson</a:t>
            </a:r>
            <a:r>
              <a:rPr lang="pl-PL" sz="2400" dirty="0"/>
              <a:t> </a:t>
            </a:r>
            <a:r>
              <a:rPr lang="pl-PL" sz="2400" dirty="0" err="1"/>
              <a:t>graph</a:t>
            </a:r>
            <a:r>
              <a:rPr lang="pl-PL" sz="2400" dirty="0"/>
              <a:t> and </a:t>
            </a:r>
            <a:r>
              <a:rPr lang="pl-PL" sz="2400" dirty="0" err="1"/>
              <a:t>statistics</a:t>
            </a:r>
            <a:r>
              <a:rPr lang="pl-PL" sz="2400" dirty="0"/>
              <a:t> </a:t>
            </a:r>
            <a:r>
              <a:rPr lang="pl-PL" sz="2400" dirty="0" err="1"/>
              <a:t>both</a:t>
            </a:r>
            <a:r>
              <a:rPr lang="pl-PL" sz="2400" dirty="0"/>
              <a:t> </a:t>
            </a:r>
            <a:r>
              <a:rPr lang="pl-PL" sz="2400" dirty="0" err="1"/>
              <a:t>models</a:t>
            </a:r>
            <a:r>
              <a:rPr lang="pl-PL" sz="2400" dirty="0"/>
              <a:t> </a:t>
            </a:r>
            <a:r>
              <a:rPr lang="pl-PL" sz="2400" dirty="0" err="1"/>
              <a:t>perform</a:t>
            </a:r>
            <a:r>
              <a:rPr lang="pl-PL" sz="2400" dirty="0"/>
              <a:t> </a:t>
            </a:r>
            <a:r>
              <a:rPr lang="pl-PL" sz="2400" dirty="0" err="1"/>
              <a:t>really</a:t>
            </a:r>
            <a:r>
              <a:rPr lang="pl-PL" sz="2400" dirty="0"/>
              <a:t> </a:t>
            </a:r>
            <a:r>
              <a:rPr lang="pl-PL" sz="2400" dirty="0" err="1"/>
              <a:t>simillar</a:t>
            </a:r>
            <a:r>
              <a:rPr lang="pl-PL" sz="2400" dirty="0"/>
              <a:t>, </a:t>
            </a:r>
            <a:r>
              <a:rPr lang="pl-PL" sz="2400" dirty="0" err="1"/>
              <a:t>which</a:t>
            </a:r>
            <a:r>
              <a:rPr lang="pl-PL" sz="2400" dirty="0"/>
              <a:t> </a:t>
            </a:r>
            <a:r>
              <a:rPr lang="pl-PL" sz="2400" dirty="0" err="1"/>
              <a:t>is</a:t>
            </a:r>
            <a:r>
              <a:rPr lang="pl-PL" sz="2400" dirty="0"/>
              <a:t> </a:t>
            </a:r>
            <a:r>
              <a:rPr lang="pl-PL" sz="2400" dirty="0" err="1"/>
              <a:t>because</a:t>
            </a:r>
            <a:r>
              <a:rPr lang="pl-PL" sz="2400" dirty="0"/>
              <a:t> the </a:t>
            </a:r>
            <a:r>
              <a:rPr lang="pl-PL" sz="2400" dirty="0" err="1"/>
              <a:t>only</a:t>
            </a:r>
            <a:r>
              <a:rPr lang="pl-PL" sz="2400" dirty="0"/>
              <a:t> </a:t>
            </a:r>
            <a:r>
              <a:rPr lang="pl-PL" sz="2400" dirty="0" err="1"/>
              <a:t>difference</a:t>
            </a:r>
            <a:r>
              <a:rPr lang="pl-PL" sz="2400" dirty="0"/>
              <a:t> </a:t>
            </a:r>
            <a:r>
              <a:rPr lang="pl-PL" sz="2400" dirty="0" err="1"/>
              <a:t>between</a:t>
            </a:r>
            <a:r>
              <a:rPr lang="pl-PL" sz="2400" dirty="0"/>
              <a:t> tchem </a:t>
            </a:r>
            <a:r>
              <a:rPr lang="pl-PL" sz="2400" dirty="0" err="1"/>
              <a:t>is</a:t>
            </a:r>
            <a:r>
              <a:rPr lang="pl-PL" sz="2400" dirty="0"/>
              <a:t> </a:t>
            </a:r>
            <a:r>
              <a:rPr lang="pl-PL" sz="2400" dirty="0" err="1"/>
              <a:t>taking</a:t>
            </a:r>
            <a:r>
              <a:rPr lang="pl-PL" sz="2400" dirty="0"/>
              <a:t> </a:t>
            </a:r>
            <a:r>
              <a:rPr lang="pl-PL" sz="2400" dirty="0" err="1"/>
              <a:t>into</a:t>
            </a:r>
            <a:r>
              <a:rPr lang="pl-PL" sz="2400" dirty="0"/>
              <a:t> </a:t>
            </a:r>
            <a:r>
              <a:rPr lang="pl-PL" sz="2400" dirty="0" err="1"/>
              <a:t>calculations</a:t>
            </a:r>
            <a:r>
              <a:rPr lang="pl-PL" sz="2400" dirty="0"/>
              <a:t> </a:t>
            </a:r>
            <a:r>
              <a:rPr lang="pl-PL" sz="2400" dirty="0" err="1"/>
              <a:t>dependence</a:t>
            </a:r>
            <a:r>
              <a:rPr lang="pl-PL" sz="2400" dirty="0"/>
              <a:t> on </a:t>
            </a:r>
            <a:r>
              <a:rPr lang="pl-PL" sz="2400" dirty="0" err="1"/>
              <a:t>solar</a:t>
            </a:r>
            <a:r>
              <a:rPr lang="pl-PL" sz="2400" dirty="0"/>
              <a:t> </a:t>
            </a:r>
            <a:r>
              <a:rPr lang="pl-PL" sz="2400" dirty="0" err="1"/>
              <a:t>irradiation</a:t>
            </a:r>
            <a:r>
              <a:rPr lang="pl-PL" sz="2400" dirty="0"/>
              <a:t> </a:t>
            </a:r>
            <a:r>
              <a:rPr lang="pl-PL" sz="2400" dirty="0" err="1"/>
              <a:t>which</a:t>
            </a:r>
            <a:r>
              <a:rPr lang="pl-PL" sz="2400" dirty="0"/>
              <a:t> </a:t>
            </a:r>
            <a:r>
              <a:rPr lang="pl-PL" sz="2400" dirty="0" err="1"/>
              <a:t>doas</a:t>
            </a:r>
            <a:r>
              <a:rPr lang="pl-PL" sz="2400" dirty="0"/>
              <a:t> not </a:t>
            </a:r>
            <a:r>
              <a:rPr lang="pl-PL" sz="2400" dirty="0" err="1"/>
              <a:t>have</a:t>
            </a:r>
            <a:r>
              <a:rPr lang="pl-PL" sz="2400" dirty="0"/>
              <a:t> big influence on </a:t>
            </a:r>
            <a:r>
              <a:rPr lang="pl-PL" sz="2400" dirty="0" err="1"/>
              <a:t>final</a:t>
            </a:r>
            <a:r>
              <a:rPr lang="pl-PL" sz="2400" dirty="0"/>
              <a:t> data</a:t>
            </a:r>
          </a:p>
        </p:txBody>
      </p:sp>
      <p:pic>
        <p:nvPicPr>
          <p:cNvPr id="4" name="Obraz 3">
            <a:extLst>
              <a:ext uri="{FF2B5EF4-FFF2-40B4-BE49-F238E27FC236}">
                <a16:creationId xmlns:a16="http://schemas.microsoft.com/office/drawing/2014/main" id="{121419F7-4C0C-ACA1-3B1F-B7B4B4DCB6BB}"/>
              </a:ext>
            </a:extLst>
          </p:cNvPr>
          <p:cNvPicPr>
            <a:picLocks noChangeAspect="1"/>
          </p:cNvPicPr>
          <p:nvPr/>
        </p:nvPicPr>
        <p:blipFill>
          <a:blip r:embed="rId2"/>
          <a:stretch>
            <a:fillRect/>
          </a:stretch>
        </p:blipFill>
        <p:spPr>
          <a:xfrm>
            <a:off x="6124018" y="3901224"/>
            <a:ext cx="6067982" cy="1895475"/>
          </a:xfrm>
          <a:prstGeom prst="rect">
            <a:avLst/>
          </a:prstGeom>
        </p:spPr>
      </p:pic>
      <p:pic>
        <p:nvPicPr>
          <p:cNvPr id="6" name="Obraz 5">
            <a:extLst>
              <a:ext uri="{FF2B5EF4-FFF2-40B4-BE49-F238E27FC236}">
                <a16:creationId xmlns:a16="http://schemas.microsoft.com/office/drawing/2014/main" id="{FAC11B0D-90A8-A9A7-139C-24871818BD08}"/>
              </a:ext>
            </a:extLst>
          </p:cNvPr>
          <p:cNvPicPr>
            <a:picLocks noChangeAspect="1"/>
          </p:cNvPicPr>
          <p:nvPr/>
        </p:nvPicPr>
        <p:blipFill>
          <a:blip r:embed="rId3"/>
          <a:stretch>
            <a:fillRect/>
          </a:stretch>
        </p:blipFill>
        <p:spPr>
          <a:xfrm>
            <a:off x="39101" y="4223010"/>
            <a:ext cx="6056900" cy="1251904"/>
          </a:xfrm>
          <a:prstGeom prst="rect">
            <a:avLst/>
          </a:prstGeom>
        </p:spPr>
      </p:pic>
    </p:spTree>
    <p:extLst>
      <p:ext uri="{BB962C8B-B14F-4D97-AF65-F5344CB8AC3E}">
        <p14:creationId xmlns:p14="http://schemas.microsoft.com/office/powerpoint/2010/main" val="1878777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2E463F-E0E9-B4A1-7424-60B9864B9929}"/>
              </a:ext>
            </a:extLst>
          </p:cNvPr>
          <p:cNvSpPr>
            <a:spLocks noGrp="1"/>
          </p:cNvSpPr>
          <p:nvPr>
            <p:ph type="title"/>
          </p:nvPr>
        </p:nvSpPr>
        <p:spPr/>
        <p:txBody>
          <a:bodyPr>
            <a:normAutofit fontScale="90000"/>
          </a:bodyPr>
          <a:lstStyle/>
          <a:p>
            <a:r>
              <a:rPr lang="pl-PL" dirty="0"/>
              <a:t>Model </a:t>
            </a:r>
            <a:r>
              <a:rPr lang="pl-PL" dirty="0" err="1"/>
              <a:t>comparision</a:t>
            </a:r>
            <a:r>
              <a:rPr lang="pl-PL" dirty="0"/>
              <a:t> </a:t>
            </a:r>
            <a:r>
              <a:rPr lang="pl-PL" dirty="0" err="1"/>
              <a:t>using</a:t>
            </a:r>
            <a:r>
              <a:rPr lang="pl-PL" dirty="0"/>
              <a:t> </a:t>
            </a:r>
            <a:r>
              <a:rPr lang="pl-PL" dirty="0" err="1"/>
              <a:t>information</a:t>
            </a:r>
            <a:r>
              <a:rPr lang="pl-PL" dirty="0"/>
              <a:t> </a:t>
            </a:r>
            <a:r>
              <a:rPr lang="pl-PL" dirty="0" err="1"/>
              <a:t>criteria</a:t>
            </a:r>
            <a:r>
              <a:rPr lang="pl-PL" dirty="0"/>
              <a:t> - </a:t>
            </a:r>
            <a:r>
              <a:rPr lang="pl-PL" dirty="0" err="1"/>
              <a:t>loo</a:t>
            </a:r>
            <a:endParaRPr lang="en-GB" dirty="0"/>
          </a:p>
        </p:txBody>
      </p:sp>
      <p:sp>
        <p:nvSpPr>
          <p:cNvPr id="3" name="Symbol zastępczy zawartości 2">
            <a:extLst>
              <a:ext uri="{FF2B5EF4-FFF2-40B4-BE49-F238E27FC236}">
                <a16:creationId xmlns:a16="http://schemas.microsoft.com/office/drawing/2014/main" id="{B2DF2EE3-092D-FD4A-2A41-9E0B68CAB463}"/>
              </a:ext>
            </a:extLst>
          </p:cNvPr>
          <p:cNvSpPr>
            <a:spLocks noGrp="1"/>
          </p:cNvSpPr>
          <p:nvPr>
            <p:ph idx="1"/>
          </p:nvPr>
        </p:nvSpPr>
        <p:spPr/>
        <p:txBody>
          <a:bodyPr/>
          <a:lstStyle/>
          <a:p>
            <a:r>
              <a:rPr lang="pl-PL" dirty="0"/>
              <a:t>Same as for </a:t>
            </a:r>
            <a:r>
              <a:rPr lang="pl-PL" dirty="0" err="1"/>
              <a:t>waic</a:t>
            </a:r>
            <a:r>
              <a:rPr lang="pl-PL" dirty="0"/>
              <a:t>, in </a:t>
            </a:r>
            <a:r>
              <a:rPr lang="pl-PL" dirty="0" err="1"/>
              <a:t>comparision</a:t>
            </a:r>
            <a:r>
              <a:rPr lang="pl-PL" dirty="0"/>
              <a:t> </a:t>
            </a:r>
            <a:r>
              <a:rPr lang="pl-PL" dirty="0" err="1"/>
              <a:t>using</a:t>
            </a:r>
            <a:r>
              <a:rPr lang="pl-PL" dirty="0"/>
              <a:t> </a:t>
            </a:r>
            <a:r>
              <a:rPr lang="pl-PL" dirty="0" err="1"/>
              <a:t>loo</a:t>
            </a:r>
            <a:r>
              <a:rPr lang="pl-PL" dirty="0"/>
              <a:t> the </a:t>
            </a:r>
            <a:r>
              <a:rPr lang="pl-PL" dirty="0" err="1"/>
              <a:t>results</a:t>
            </a:r>
            <a:r>
              <a:rPr lang="pl-PL" dirty="0"/>
              <a:t> </a:t>
            </a:r>
            <a:r>
              <a:rPr lang="pl-PL" dirty="0" err="1"/>
              <a:t>are</a:t>
            </a:r>
            <a:r>
              <a:rPr lang="pl-PL" dirty="0"/>
              <a:t> </a:t>
            </a:r>
            <a:r>
              <a:rPr lang="pl-PL" dirty="0" err="1"/>
              <a:t>also</a:t>
            </a:r>
            <a:r>
              <a:rPr lang="pl-PL" dirty="0"/>
              <a:t> </a:t>
            </a:r>
            <a:r>
              <a:rPr lang="pl-PL" dirty="0" err="1"/>
              <a:t>very</a:t>
            </a:r>
            <a:r>
              <a:rPr lang="pl-PL" dirty="0"/>
              <a:t> </a:t>
            </a:r>
            <a:r>
              <a:rPr lang="pl-PL" dirty="0" err="1"/>
              <a:t>simmilar</a:t>
            </a:r>
            <a:endParaRPr lang="pl-PL" dirty="0"/>
          </a:p>
          <a:p>
            <a:r>
              <a:rPr lang="pl-PL" dirty="0" err="1"/>
              <a:t>Besed</a:t>
            </a:r>
            <a:r>
              <a:rPr lang="pl-PL" dirty="0"/>
              <a:t> on the </a:t>
            </a:r>
            <a:r>
              <a:rPr lang="pl-PL" dirty="0" err="1"/>
              <a:t>information</a:t>
            </a:r>
            <a:r>
              <a:rPr lang="pl-PL" dirty="0"/>
              <a:t> </a:t>
            </a:r>
            <a:r>
              <a:rPr lang="pl-PL" dirty="0" err="1"/>
              <a:t>given</a:t>
            </a:r>
            <a:r>
              <a:rPr lang="pl-PL" dirty="0"/>
              <a:t> by </a:t>
            </a:r>
            <a:r>
              <a:rPr lang="pl-PL" dirty="0" err="1"/>
              <a:t>waic</a:t>
            </a:r>
            <a:r>
              <a:rPr lang="pl-PL" dirty="0"/>
              <a:t> and </a:t>
            </a:r>
            <a:r>
              <a:rPr lang="pl-PL" dirty="0" err="1"/>
              <a:t>loo</a:t>
            </a:r>
            <a:r>
              <a:rPr lang="pl-PL" dirty="0"/>
              <a:t> </a:t>
            </a:r>
            <a:r>
              <a:rPr lang="pl-PL" dirty="0" err="1"/>
              <a:t>criteria</a:t>
            </a:r>
            <a:r>
              <a:rPr lang="pl-PL" dirty="0"/>
              <a:t> </a:t>
            </a:r>
            <a:br>
              <a:rPr lang="pl-PL" dirty="0"/>
            </a:br>
            <a:r>
              <a:rPr lang="pl-PL" dirty="0"/>
              <a:t>Model 1 and Model 2 </a:t>
            </a:r>
            <a:r>
              <a:rPr lang="pl-PL" dirty="0" err="1"/>
              <a:t>overlap</a:t>
            </a:r>
            <a:endParaRPr lang="en-GB" dirty="0"/>
          </a:p>
        </p:txBody>
      </p:sp>
      <p:pic>
        <p:nvPicPr>
          <p:cNvPr id="4" name="Obraz 3">
            <a:extLst>
              <a:ext uri="{FF2B5EF4-FFF2-40B4-BE49-F238E27FC236}">
                <a16:creationId xmlns:a16="http://schemas.microsoft.com/office/drawing/2014/main" id="{B8092690-0AE4-BF71-A135-307F532D3AA6}"/>
              </a:ext>
            </a:extLst>
          </p:cNvPr>
          <p:cNvPicPr>
            <a:picLocks noChangeAspect="1"/>
          </p:cNvPicPr>
          <p:nvPr/>
        </p:nvPicPr>
        <p:blipFill>
          <a:blip r:embed="rId2"/>
          <a:stretch>
            <a:fillRect/>
          </a:stretch>
        </p:blipFill>
        <p:spPr>
          <a:xfrm>
            <a:off x="6110287" y="4020108"/>
            <a:ext cx="6101707" cy="1949508"/>
          </a:xfrm>
          <a:prstGeom prst="rect">
            <a:avLst/>
          </a:prstGeom>
        </p:spPr>
      </p:pic>
      <p:pic>
        <p:nvPicPr>
          <p:cNvPr id="6" name="Obraz 5">
            <a:extLst>
              <a:ext uri="{FF2B5EF4-FFF2-40B4-BE49-F238E27FC236}">
                <a16:creationId xmlns:a16="http://schemas.microsoft.com/office/drawing/2014/main" id="{BFD7077B-303C-9886-9621-E4DFEEF21B4D}"/>
              </a:ext>
            </a:extLst>
          </p:cNvPr>
          <p:cNvPicPr>
            <a:picLocks noChangeAspect="1"/>
          </p:cNvPicPr>
          <p:nvPr/>
        </p:nvPicPr>
        <p:blipFill>
          <a:blip r:embed="rId3"/>
          <a:stretch>
            <a:fillRect/>
          </a:stretch>
        </p:blipFill>
        <p:spPr>
          <a:xfrm>
            <a:off x="1" y="4374505"/>
            <a:ext cx="6096000" cy="1240715"/>
          </a:xfrm>
          <a:prstGeom prst="rect">
            <a:avLst/>
          </a:prstGeom>
        </p:spPr>
      </p:pic>
    </p:spTree>
    <p:extLst>
      <p:ext uri="{BB962C8B-B14F-4D97-AF65-F5344CB8AC3E}">
        <p14:creationId xmlns:p14="http://schemas.microsoft.com/office/powerpoint/2010/main" val="33084001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056121-8FEB-0C05-E7B8-F5C73887D9BF}"/>
              </a:ext>
            </a:extLst>
          </p:cNvPr>
          <p:cNvSpPr>
            <a:spLocks noGrp="1"/>
          </p:cNvSpPr>
          <p:nvPr>
            <p:ph type="title"/>
          </p:nvPr>
        </p:nvSpPr>
        <p:spPr/>
        <p:txBody>
          <a:bodyPr/>
          <a:lstStyle/>
          <a:p>
            <a:r>
              <a:rPr lang="pl-PL" dirty="0" err="1"/>
              <a:t>Additional</a:t>
            </a:r>
            <a:r>
              <a:rPr lang="pl-PL" dirty="0"/>
              <a:t> model</a:t>
            </a:r>
            <a:endParaRPr lang="en-GB" dirty="0"/>
          </a:p>
        </p:txBody>
      </p:sp>
      <p:sp>
        <p:nvSpPr>
          <p:cNvPr id="3" name="Symbol zastępczy zawartości 2">
            <a:extLst>
              <a:ext uri="{FF2B5EF4-FFF2-40B4-BE49-F238E27FC236}">
                <a16:creationId xmlns:a16="http://schemas.microsoft.com/office/drawing/2014/main" id="{580476F8-9A64-C9D8-B6AE-DAA43D8BD901}"/>
              </a:ext>
            </a:extLst>
          </p:cNvPr>
          <p:cNvSpPr>
            <a:spLocks noGrp="1"/>
          </p:cNvSpPr>
          <p:nvPr>
            <p:ph idx="1"/>
          </p:nvPr>
        </p:nvSpPr>
        <p:spPr/>
        <p:txBody>
          <a:bodyPr/>
          <a:lstStyle/>
          <a:p>
            <a:r>
              <a:rPr lang="pl-PL" dirty="0" err="1"/>
              <a:t>Additional</a:t>
            </a:r>
            <a:r>
              <a:rPr lang="pl-PL" dirty="0"/>
              <a:t> model was </a:t>
            </a:r>
            <a:r>
              <a:rPr lang="pl-PL" dirty="0" err="1"/>
              <a:t>based</a:t>
            </a:r>
            <a:r>
              <a:rPr lang="pl-PL" dirty="0"/>
              <a:t> on </a:t>
            </a:r>
            <a:r>
              <a:rPr lang="pl-PL" dirty="0" err="1"/>
              <a:t>fitting</a:t>
            </a:r>
            <a:r>
              <a:rPr lang="pl-PL" dirty="0"/>
              <a:t> </a:t>
            </a:r>
            <a:r>
              <a:rPr lang="pl-PL" dirty="0" err="1"/>
              <a:t>distributions</a:t>
            </a:r>
            <a:r>
              <a:rPr lang="pl-PL" dirty="0"/>
              <a:t> of data with </a:t>
            </a:r>
            <a:r>
              <a:rPr lang="pl-PL" dirty="0" err="1"/>
              <a:t>polynomial</a:t>
            </a:r>
            <a:r>
              <a:rPr lang="pl-PL" dirty="0"/>
              <a:t> </a:t>
            </a:r>
            <a:r>
              <a:rPr lang="pl-PL" dirty="0" err="1"/>
              <a:t>regressions</a:t>
            </a:r>
            <a:endParaRPr lang="pl-PL" dirty="0"/>
          </a:p>
          <a:p>
            <a:r>
              <a:rPr lang="pl-PL" dirty="0"/>
              <a:t>No </a:t>
            </a:r>
            <a:r>
              <a:rPr lang="pl-PL" dirty="0" err="1"/>
              <a:t>histograms</a:t>
            </a:r>
            <a:r>
              <a:rPr lang="pl-PL" dirty="0"/>
              <a:t> </a:t>
            </a:r>
            <a:r>
              <a:rPr lang="pl-PL" dirty="0" err="1"/>
              <a:t>were</a:t>
            </a:r>
            <a:r>
              <a:rPr lang="pl-PL" dirty="0"/>
              <a:t> </a:t>
            </a:r>
            <a:r>
              <a:rPr lang="pl-PL" dirty="0" err="1"/>
              <a:t>used</a:t>
            </a:r>
            <a:endParaRPr lang="pl-PL" dirty="0"/>
          </a:p>
          <a:p>
            <a:r>
              <a:rPr lang="pl-PL" dirty="0" err="1"/>
              <a:t>Priors</a:t>
            </a:r>
            <a:r>
              <a:rPr lang="pl-PL" dirty="0"/>
              <a:t> </a:t>
            </a:r>
            <a:r>
              <a:rPr lang="pl-PL" dirty="0" err="1"/>
              <a:t>were</a:t>
            </a:r>
            <a:r>
              <a:rPr lang="pl-PL" dirty="0"/>
              <a:t> </a:t>
            </a:r>
            <a:r>
              <a:rPr lang="pl-PL" dirty="0" err="1"/>
              <a:t>based</a:t>
            </a:r>
            <a:r>
              <a:rPr lang="pl-PL" dirty="0"/>
              <a:t> on student and </a:t>
            </a:r>
            <a:r>
              <a:rPr lang="pl-PL" dirty="0" err="1"/>
              <a:t>normal</a:t>
            </a:r>
            <a:r>
              <a:rPr lang="pl-PL" dirty="0"/>
              <a:t> </a:t>
            </a:r>
            <a:r>
              <a:rPr lang="pl-PL" dirty="0" err="1"/>
              <a:t>distributions</a:t>
            </a:r>
            <a:endParaRPr lang="pl-PL" dirty="0"/>
          </a:p>
          <a:p>
            <a:endParaRPr lang="en-GB" dirty="0"/>
          </a:p>
        </p:txBody>
      </p:sp>
    </p:spTree>
    <p:extLst>
      <p:ext uri="{BB962C8B-B14F-4D97-AF65-F5344CB8AC3E}">
        <p14:creationId xmlns:p14="http://schemas.microsoft.com/office/powerpoint/2010/main" val="72476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AF300B-9574-A353-B9CA-8DBC09B4A7B3}"/>
              </a:ext>
            </a:extLst>
          </p:cNvPr>
          <p:cNvSpPr>
            <a:spLocks noGrp="1"/>
          </p:cNvSpPr>
          <p:nvPr>
            <p:ph type="title"/>
          </p:nvPr>
        </p:nvSpPr>
        <p:spPr>
          <a:xfrm>
            <a:off x="838200" y="365126"/>
            <a:ext cx="10515600" cy="1027740"/>
          </a:xfrm>
        </p:spPr>
        <p:txBody>
          <a:bodyPr>
            <a:normAutofit/>
          </a:bodyPr>
          <a:lstStyle/>
          <a:p>
            <a:r>
              <a:rPr lang="pl-PL" dirty="0" err="1"/>
              <a:t>Additional</a:t>
            </a:r>
            <a:r>
              <a:rPr lang="pl-PL" dirty="0"/>
              <a:t> model - </a:t>
            </a:r>
            <a:r>
              <a:rPr lang="pl-PL" dirty="0" err="1"/>
              <a:t>Demand</a:t>
            </a:r>
            <a:endParaRPr lang="en-GB" dirty="0"/>
          </a:p>
        </p:txBody>
      </p:sp>
      <p:sp>
        <p:nvSpPr>
          <p:cNvPr id="3" name="Symbol zastępczy zawartości 2">
            <a:extLst>
              <a:ext uri="{FF2B5EF4-FFF2-40B4-BE49-F238E27FC236}">
                <a16:creationId xmlns:a16="http://schemas.microsoft.com/office/drawing/2014/main" id="{91A88C7D-0C72-645F-4C2E-338A6202E128}"/>
              </a:ext>
            </a:extLst>
          </p:cNvPr>
          <p:cNvSpPr>
            <a:spLocks noGrp="1"/>
          </p:cNvSpPr>
          <p:nvPr>
            <p:ph idx="1"/>
          </p:nvPr>
        </p:nvSpPr>
        <p:spPr>
          <a:xfrm>
            <a:off x="875411" y="1446028"/>
            <a:ext cx="11054319" cy="1254731"/>
          </a:xfrm>
        </p:spPr>
        <p:txBody>
          <a:bodyPr>
            <a:normAutofit/>
          </a:bodyPr>
          <a:lstStyle/>
          <a:p>
            <a:r>
              <a:rPr lang="pl-PL" sz="2600" dirty="0" err="1"/>
              <a:t>Hourly</a:t>
            </a:r>
            <a:r>
              <a:rPr lang="pl-PL" sz="2600" dirty="0"/>
              <a:t> </a:t>
            </a:r>
            <a:r>
              <a:rPr lang="pl-PL" sz="2600" dirty="0" err="1"/>
              <a:t>demand</a:t>
            </a:r>
            <a:r>
              <a:rPr lang="pl-PL" sz="2600" dirty="0"/>
              <a:t> </a:t>
            </a:r>
            <a:r>
              <a:rPr lang="pl-PL" sz="2600" dirty="0" err="1"/>
              <a:t>distriution</a:t>
            </a:r>
            <a:r>
              <a:rPr lang="pl-PL" sz="2600" dirty="0"/>
              <a:t> </a:t>
            </a:r>
            <a:r>
              <a:rPr lang="pl-PL" sz="2600" dirty="0" err="1"/>
              <a:t>has</a:t>
            </a:r>
            <a:r>
              <a:rPr lang="pl-PL" sz="2600" dirty="0"/>
              <a:t> </a:t>
            </a:r>
            <a:r>
              <a:rPr lang="pl-PL" sz="2600" dirty="0" err="1"/>
              <a:t>been</a:t>
            </a:r>
            <a:r>
              <a:rPr lang="pl-PL" sz="2600" dirty="0"/>
              <a:t> </a:t>
            </a:r>
            <a:r>
              <a:rPr lang="pl-PL" sz="2600" dirty="0" err="1"/>
              <a:t>done</a:t>
            </a:r>
            <a:r>
              <a:rPr lang="pl-PL" sz="2600" dirty="0"/>
              <a:t> </a:t>
            </a:r>
            <a:r>
              <a:rPr lang="pl-PL" sz="2600" dirty="0" err="1"/>
              <a:t>separately</a:t>
            </a:r>
            <a:r>
              <a:rPr lang="pl-PL" sz="2600" dirty="0"/>
              <a:t> for </a:t>
            </a:r>
            <a:r>
              <a:rPr lang="pl-PL" sz="2600" dirty="0" err="1"/>
              <a:t>each</a:t>
            </a:r>
            <a:r>
              <a:rPr lang="pl-PL" sz="2600" dirty="0"/>
              <a:t> </a:t>
            </a:r>
            <a:r>
              <a:rPr lang="pl-PL" sz="2600" dirty="0" err="1"/>
              <a:t>weekday</a:t>
            </a:r>
            <a:endParaRPr lang="pl-PL" sz="2600" dirty="0"/>
          </a:p>
          <a:p>
            <a:r>
              <a:rPr lang="pl-PL" sz="2600" dirty="0" err="1"/>
              <a:t>Distributions</a:t>
            </a:r>
            <a:r>
              <a:rPr lang="pl-PL" sz="2600" dirty="0"/>
              <a:t> </a:t>
            </a:r>
            <a:r>
              <a:rPr lang="pl-PL" sz="2600" dirty="0" err="1"/>
              <a:t>are</a:t>
            </a:r>
            <a:r>
              <a:rPr lang="pl-PL" sz="2600" dirty="0"/>
              <a:t> </a:t>
            </a:r>
            <a:r>
              <a:rPr lang="pl-PL" sz="2600" dirty="0" err="1"/>
              <a:t>fitted</a:t>
            </a:r>
            <a:r>
              <a:rPr lang="pl-PL" sz="2600" dirty="0"/>
              <a:t> with 5th </a:t>
            </a:r>
            <a:r>
              <a:rPr lang="pl-PL" sz="2600" dirty="0" err="1"/>
              <a:t>degree</a:t>
            </a:r>
            <a:r>
              <a:rPr lang="pl-PL" sz="2600" dirty="0"/>
              <a:t> </a:t>
            </a:r>
            <a:r>
              <a:rPr lang="pl-PL" sz="2600" dirty="0" err="1"/>
              <a:t>polynomial</a:t>
            </a:r>
            <a:endParaRPr lang="pl-PL" sz="2600" dirty="0"/>
          </a:p>
        </p:txBody>
      </p:sp>
      <p:pic>
        <p:nvPicPr>
          <p:cNvPr id="4" name="Obraz 3">
            <a:extLst>
              <a:ext uri="{FF2B5EF4-FFF2-40B4-BE49-F238E27FC236}">
                <a16:creationId xmlns:a16="http://schemas.microsoft.com/office/drawing/2014/main" id="{77B7A755-B1DF-CD03-23D7-56E7D80CBF22}"/>
              </a:ext>
            </a:extLst>
          </p:cNvPr>
          <p:cNvPicPr>
            <a:picLocks noChangeAspect="1"/>
          </p:cNvPicPr>
          <p:nvPr/>
        </p:nvPicPr>
        <p:blipFill>
          <a:blip r:embed="rId2"/>
          <a:stretch>
            <a:fillRect/>
          </a:stretch>
        </p:blipFill>
        <p:spPr>
          <a:xfrm>
            <a:off x="-9086" y="2647278"/>
            <a:ext cx="2795386" cy="1914082"/>
          </a:xfrm>
          <a:prstGeom prst="rect">
            <a:avLst/>
          </a:prstGeom>
        </p:spPr>
      </p:pic>
      <p:pic>
        <p:nvPicPr>
          <p:cNvPr id="5" name="Obraz 4">
            <a:extLst>
              <a:ext uri="{FF2B5EF4-FFF2-40B4-BE49-F238E27FC236}">
                <a16:creationId xmlns:a16="http://schemas.microsoft.com/office/drawing/2014/main" id="{B83046F5-A4E3-9021-1620-1C06E461F361}"/>
              </a:ext>
            </a:extLst>
          </p:cNvPr>
          <p:cNvPicPr>
            <a:picLocks noChangeAspect="1"/>
          </p:cNvPicPr>
          <p:nvPr/>
        </p:nvPicPr>
        <p:blipFill>
          <a:blip r:embed="rId3"/>
          <a:stretch>
            <a:fillRect/>
          </a:stretch>
        </p:blipFill>
        <p:spPr>
          <a:xfrm>
            <a:off x="3126262" y="2647275"/>
            <a:ext cx="2795386" cy="1914083"/>
          </a:xfrm>
          <a:prstGeom prst="rect">
            <a:avLst/>
          </a:prstGeom>
        </p:spPr>
      </p:pic>
      <p:pic>
        <p:nvPicPr>
          <p:cNvPr id="6" name="Obraz 5">
            <a:extLst>
              <a:ext uri="{FF2B5EF4-FFF2-40B4-BE49-F238E27FC236}">
                <a16:creationId xmlns:a16="http://schemas.microsoft.com/office/drawing/2014/main" id="{11A5BBBC-8890-6983-26DE-7AA53F8C23CD}"/>
              </a:ext>
            </a:extLst>
          </p:cNvPr>
          <p:cNvPicPr>
            <a:picLocks noChangeAspect="1"/>
          </p:cNvPicPr>
          <p:nvPr/>
        </p:nvPicPr>
        <p:blipFill>
          <a:blip r:embed="rId4"/>
          <a:stretch>
            <a:fillRect/>
          </a:stretch>
        </p:blipFill>
        <p:spPr>
          <a:xfrm>
            <a:off x="6261610" y="2647275"/>
            <a:ext cx="2795387" cy="1914082"/>
          </a:xfrm>
          <a:prstGeom prst="rect">
            <a:avLst/>
          </a:prstGeom>
        </p:spPr>
      </p:pic>
      <p:pic>
        <p:nvPicPr>
          <p:cNvPr id="7" name="Obraz 6">
            <a:extLst>
              <a:ext uri="{FF2B5EF4-FFF2-40B4-BE49-F238E27FC236}">
                <a16:creationId xmlns:a16="http://schemas.microsoft.com/office/drawing/2014/main" id="{5C1E5149-2BE0-5706-1422-860147E292AE}"/>
              </a:ext>
            </a:extLst>
          </p:cNvPr>
          <p:cNvPicPr>
            <a:picLocks noChangeAspect="1"/>
          </p:cNvPicPr>
          <p:nvPr/>
        </p:nvPicPr>
        <p:blipFill>
          <a:blip r:embed="rId5"/>
          <a:stretch>
            <a:fillRect/>
          </a:stretch>
        </p:blipFill>
        <p:spPr>
          <a:xfrm>
            <a:off x="9396959" y="2647275"/>
            <a:ext cx="2795387" cy="1914082"/>
          </a:xfrm>
          <a:prstGeom prst="rect">
            <a:avLst/>
          </a:prstGeom>
        </p:spPr>
      </p:pic>
      <p:pic>
        <p:nvPicPr>
          <p:cNvPr id="8" name="Obraz 7">
            <a:extLst>
              <a:ext uri="{FF2B5EF4-FFF2-40B4-BE49-F238E27FC236}">
                <a16:creationId xmlns:a16="http://schemas.microsoft.com/office/drawing/2014/main" id="{24407EAA-7521-F0F1-06C5-BD581E1F49B6}"/>
              </a:ext>
            </a:extLst>
          </p:cNvPr>
          <p:cNvPicPr>
            <a:picLocks noChangeAspect="1"/>
          </p:cNvPicPr>
          <p:nvPr/>
        </p:nvPicPr>
        <p:blipFill>
          <a:blip r:embed="rId6"/>
          <a:stretch>
            <a:fillRect/>
          </a:stretch>
        </p:blipFill>
        <p:spPr>
          <a:xfrm>
            <a:off x="-9086" y="4561357"/>
            <a:ext cx="2795386" cy="1914082"/>
          </a:xfrm>
          <a:prstGeom prst="rect">
            <a:avLst/>
          </a:prstGeom>
        </p:spPr>
      </p:pic>
      <p:pic>
        <p:nvPicPr>
          <p:cNvPr id="9" name="Obraz 8">
            <a:extLst>
              <a:ext uri="{FF2B5EF4-FFF2-40B4-BE49-F238E27FC236}">
                <a16:creationId xmlns:a16="http://schemas.microsoft.com/office/drawing/2014/main" id="{025C80D1-547F-6680-6FE2-00F3A0202DDD}"/>
              </a:ext>
            </a:extLst>
          </p:cNvPr>
          <p:cNvPicPr>
            <a:picLocks noChangeAspect="1"/>
          </p:cNvPicPr>
          <p:nvPr/>
        </p:nvPicPr>
        <p:blipFill>
          <a:blip r:embed="rId7"/>
          <a:stretch>
            <a:fillRect/>
          </a:stretch>
        </p:blipFill>
        <p:spPr>
          <a:xfrm>
            <a:off x="3126262" y="4561357"/>
            <a:ext cx="2795386" cy="1914082"/>
          </a:xfrm>
          <a:prstGeom prst="rect">
            <a:avLst/>
          </a:prstGeom>
        </p:spPr>
      </p:pic>
      <p:pic>
        <p:nvPicPr>
          <p:cNvPr id="10" name="Obraz 9">
            <a:extLst>
              <a:ext uri="{FF2B5EF4-FFF2-40B4-BE49-F238E27FC236}">
                <a16:creationId xmlns:a16="http://schemas.microsoft.com/office/drawing/2014/main" id="{41187EE3-2E75-4666-6683-3CC9CD0D3506}"/>
              </a:ext>
            </a:extLst>
          </p:cNvPr>
          <p:cNvPicPr>
            <a:picLocks noChangeAspect="1"/>
          </p:cNvPicPr>
          <p:nvPr/>
        </p:nvPicPr>
        <p:blipFill>
          <a:blip r:embed="rId8"/>
          <a:stretch>
            <a:fillRect/>
          </a:stretch>
        </p:blipFill>
        <p:spPr>
          <a:xfrm>
            <a:off x="6134451" y="4561357"/>
            <a:ext cx="2795387" cy="1914083"/>
          </a:xfrm>
          <a:prstGeom prst="rect">
            <a:avLst/>
          </a:prstGeom>
        </p:spPr>
      </p:pic>
      <p:pic>
        <p:nvPicPr>
          <p:cNvPr id="11" name="Obraz 10">
            <a:extLst>
              <a:ext uri="{FF2B5EF4-FFF2-40B4-BE49-F238E27FC236}">
                <a16:creationId xmlns:a16="http://schemas.microsoft.com/office/drawing/2014/main" id="{18A6850D-08F1-1F52-D536-578C6000631B}"/>
              </a:ext>
            </a:extLst>
          </p:cNvPr>
          <p:cNvPicPr>
            <a:picLocks noChangeAspect="1"/>
          </p:cNvPicPr>
          <p:nvPr/>
        </p:nvPicPr>
        <p:blipFill>
          <a:blip r:embed="rId9"/>
          <a:stretch>
            <a:fillRect/>
          </a:stretch>
        </p:blipFill>
        <p:spPr>
          <a:xfrm>
            <a:off x="9753600" y="4561357"/>
            <a:ext cx="2438400" cy="2305050"/>
          </a:xfrm>
          <a:prstGeom prst="rect">
            <a:avLst/>
          </a:prstGeom>
        </p:spPr>
      </p:pic>
    </p:spTree>
    <p:extLst>
      <p:ext uri="{BB962C8B-B14F-4D97-AF65-F5344CB8AC3E}">
        <p14:creationId xmlns:p14="http://schemas.microsoft.com/office/powerpoint/2010/main" val="2303280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401A30-0E78-38FD-65D2-C4AB6B190C4A}"/>
              </a:ext>
            </a:extLst>
          </p:cNvPr>
          <p:cNvSpPr>
            <a:spLocks noGrp="1"/>
          </p:cNvSpPr>
          <p:nvPr>
            <p:ph type="title"/>
          </p:nvPr>
        </p:nvSpPr>
        <p:spPr/>
        <p:txBody>
          <a:bodyPr/>
          <a:lstStyle/>
          <a:p>
            <a:r>
              <a:rPr lang="pl-PL" dirty="0" err="1"/>
              <a:t>Additional</a:t>
            </a:r>
            <a:r>
              <a:rPr lang="pl-PL" dirty="0"/>
              <a:t> model – </a:t>
            </a:r>
            <a:r>
              <a:rPr lang="pl-PL" dirty="0" err="1"/>
              <a:t>Demand</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F1F67E6B-D931-57DA-D52D-FC659004AFAB}"/>
              </a:ext>
            </a:extLst>
          </p:cNvPr>
          <p:cNvSpPr>
            <a:spLocks noGrp="1"/>
          </p:cNvSpPr>
          <p:nvPr>
            <p:ph idx="1"/>
          </p:nvPr>
        </p:nvSpPr>
        <p:spPr>
          <a:xfrm>
            <a:off x="957094" y="1892300"/>
            <a:ext cx="10515600" cy="1217613"/>
          </a:xfrm>
        </p:spPr>
        <p:txBody>
          <a:bodyPr>
            <a:normAutofit fontScale="85000" lnSpcReduction="20000"/>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a:t>
            </a:r>
          </a:p>
          <a:p>
            <a:pPr marL="0" indent="0">
              <a:buNone/>
            </a:pPr>
            <a:endParaRPr lang="en-GB" dirty="0"/>
          </a:p>
        </p:txBody>
      </p:sp>
      <p:pic>
        <p:nvPicPr>
          <p:cNvPr id="7170" name="Picture 2">
            <a:extLst>
              <a:ext uri="{FF2B5EF4-FFF2-40B4-BE49-F238E27FC236}">
                <a16:creationId xmlns:a16="http://schemas.microsoft.com/office/drawing/2014/main" id="{E37A8A99-029D-4CD8-2651-8B23F5834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7" y="3267275"/>
            <a:ext cx="2771606" cy="1487288"/>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a:extLst>
              <a:ext uri="{FF2B5EF4-FFF2-40B4-BE49-F238E27FC236}">
                <a16:creationId xmlns:a16="http://schemas.microsoft.com/office/drawing/2014/main" id="{94B59510-DB71-5BDF-BDDE-67668DA3F071}"/>
              </a:ext>
            </a:extLst>
          </p:cNvPr>
          <p:cNvPicPr>
            <a:picLocks noChangeAspect="1"/>
          </p:cNvPicPr>
          <p:nvPr/>
        </p:nvPicPr>
        <p:blipFill>
          <a:blip r:embed="rId3"/>
          <a:stretch>
            <a:fillRect/>
          </a:stretch>
        </p:blipFill>
        <p:spPr>
          <a:xfrm>
            <a:off x="2947832" y="3173605"/>
            <a:ext cx="2667156" cy="1580958"/>
          </a:xfrm>
          <a:prstGeom prst="rect">
            <a:avLst/>
          </a:prstGeom>
        </p:spPr>
      </p:pic>
      <p:pic>
        <p:nvPicPr>
          <p:cNvPr id="5" name="Obraz 4">
            <a:extLst>
              <a:ext uri="{FF2B5EF4-FFF2-40B4-BE49-F238E27FC236}">
                <a16:creationId xmlns:a16="http://schemas.microsoft.com/office/drawing/2014/main" id="{069F613D-8120-D688-662D-B6668E04F2A7}"/>
              </a:ext>
            </a:extLst>
          </p:cNvPr>
          <p:cNvPicPr>
            <a:picLocks noChangeAspect="1"/>
          </p:cNvPicPr>
          <p:nvPr/>
        </p:nvPicPr>
        <p:blipFill>
          <a:blip r:embed="rId4"/>
          <a:stretch>
            <a:fillRect/>
          </a:stretch>
        </p:blipFill>
        <p:spPr>
          <a:xfrm>
            <a:off x="5662456" y="3172017"/>
            <a:ext cx="2667156" cy="1580958"/>
          </a:xfrm>
          <a:prstGeom prst="rect">
            <a:avLst/>
          </a:prstGeom>
        </p:spPr>
      </p:pic>
      <p:pic>
        <p:nvPicPr>
          <p:cNvPr id="6" name="Obraz 5">
            <a:extLst>
              <a:ext uri="{FF2B5EF4-FFF2-40B4-BE49-F238E27FC236}">
                <a16:creationId xmlns:a16="http://schemas.microsoft.com/office/drawing/2014/main" id="{B329336F-CAF9-47B0-EF7B-3A235650D915}"/>
              </a:ext>
            </a:extLst>
          </p:cNvPr>
          <p:cNvPicPr>
            <a:picLocks noChangeAspect="1"/>
          </p:cNvPicPr>
          <p:nvPr/>
        </p:nvPicPr>
        <p:blipFill>
          <a:blip r:embed="rId5"/>
          <a:stretch>
            <a:fillRect/>
          </a:stretch>
        </p:blipFill>
        <p:spPr>
          <a:xfrm>
            <a:off x="8377080" y="3172017"/>
            <a:ext cx="2667156" cy="1580958"/>
          </a:xfrm>
          <a:prstGeom prst="rect">
            <a:avLst/>
          </a:prstGeom>
        </p:spPr>
      </p:pic>
      <p:pic>
        <p:nvPicPr>
          <p:cNvPr id="7" name="Obraz 6">
            <a:extLst>
              <a:ext uri="{FF2B5EF4-FFF2-40B4-BE49-F238E27FC236}">
                <a16:creationId xmlns:a16="http://schemas.microsoft.com/office/drawing/2014/main" id="{BA01119D-A428-7801-0567-599608568D49}"/>
              </a:ext>
            </a:extLst>
          </p:cNvPr>
          <p:cNvPicPr>
            <a:picLocks noChangeAspect="1"/>
          </p:cNvPicPr>
          <p:nvPr/>
        </p:nvPicPr>
        <p:blipFill>
          <a:blip r:embed="rId6"/>
          <a:stretch>
            <a:fillRect/>
          </a:stretch>
        </p:blipFill>
        <p:spPr>
          <a:xfrm>
            <a:off x="1101103" y="4818255"/>
            <a:ext cx="3298767" cy="1955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Obraz 7">
            <a:extLst>
              <a:ext uri="{FF2B5EF4-FFF2-40B4-BE49-F238E27FC236}">
                <a16:creationId xmlns:a16="http://schemas.microsoft.com/office/drawing/2014/main" id="{797A6029-4844-A21F-36B1-D9C36C7B515A}"/>
              </a:ext>
            </a:extLst>
          </p:cNvPr>
          <p:cNvPicPr>
            <a:picLocks noChangeAspect="1"/>
          </p:cNvPicPr>
          <p:nvPr/>
        </p:nvPicPr>
        <p:blipFill>
          <a:blip r:embed="rId7"/>
          <a:stretch>
            <a:fillRect/>
          </a:stretch>
        </p:blipFill>
        <p:spPr>
          <a:xfrm>
            <a:off x="4504489" y="4815079"/>
            <a:ext cx="3304125" cy="1958522"/>
          </a:xfrm>
          <a:prstGeom prst="rect">
            <a:avLst/>
          </a:prstGeom>
        </p:spPr>
      </p:pic>
      <p:pic>
        <p:nvPicPr>
          <p:cNvPr id="9" name="Obraz 8">
            <a:extLst>
              <a:ext uri="{FF2B5EF4-FFF2-40B4-BE49-F238E27FC236}">
                <a16:creationId xmlns:a16="http://schemas.microsoft.com/office/drawing/2014/main" id="{CB276700-2D88-8677-A454-C1C20F48CB17}"/>
              </a:ext>
            </a:extLst>
          </p:cNvPr>
          <p:cNvPicPr>
            <a:picLocks noChangeAspect="1"/>
          </p:cNvPicPr>
          <p:nvPr/>
        </p:nvPicPr>
        <p:blipFill>
          <a:blip r:embed="rId8"/>
          <a:stretch>
            <a:fillRect/>
          </a:stretch>
        </p:blipFill>
        <p:spPr>
          <a:xfrm>
            <a:off x="7960858" y="4815079"/>
            <a:ext cx="3392942" cy="2011168"/>
          </a:xfrm>
          <a:prstGeom prst="rect">
            <a:avLst/>
          </a:prstGeom>
        </p:spPr>
      </p:pic>
    </p:spTree>
    <p:extLst>
      <p:ext uri="{BB962C8B-B14F-4D97-AF65-F5344CB8AC3E}">
        <p14:creationId xmlns:p14="http://schemas.microsoft.com/office/powerpoint/2010/main" val="3666060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12225B-270E-8DEF-63B2-C097B9FAC03E}"/>
              </a:ext>
            </a:extLst>
          </p:cNvPr>
          <p:cNvSpPr>
            <a:spLocks noGrp="1"/>
          </p:cNvSpPr>
          <p:nvPr>
            <p:ph type="title"/>
          </p:nvPr>
        </p:nvSpPr>
        <p:spPr/>
        <p:txBody>
          <a:bodyPr/>
          <a:lstStyle/>
          <a:p>
            <a:r>
              <a:rPr lang="pl-PL" dirty="0" err="1"/>
              <a:t>Additional</a:t>
            </a:r>
            <a:r>
              <a:rPr lang="pl-PL" dirty="0"/>
              <a:t> model –</a:t>
            </a:r>
            <a:r>
              <a:rPr lang="pl-PL" dirty="0" err="1"/>
              <a:t>Generation</a:t>
            </a:r>
            <a:r>
              <a:rPr lang="pl-PL" dirty="0"/>
              <a:t> </a:t>
            </a:r>
            <a:endParaRPr lang="en-GB" dirty="0"/>
          </a:p>
        </p:txBody>
      </p:sp>
      <p:sp>
        <p:nvSpPr>
          <p:cNvPr id="3" name="Symbol zastępczy zawartości 2">
            <a:extLst>
              <a:ext uri="{FF2B5EF4-FFF2-40B4-BE49-F238E27FC236}">
                <a16:creationId xmlns:a16="http://schemas.microsoft.com/office/drawing/2014/main" id="{0B5A0D99-B9CA-5E86-AB58-BF4D2CD27389}"/>
              </a:ext>
            </a:extLst>
          </p:cNvPr>
          <p:cNvSpPr>
            <a:spLocks noGrp="1"/>
          </p:cNvSpPr>
          <p:nvPr>
            <p:ph idx="1"/>
          </p:nvPr>
        </p:nvSpPr>
        <p:spPr>
          <a:xfrm>
            <a:off x="838199" y="1825625"/>
            <a:ext cx="11217730" cy="4351338"/>
          </a:xfrm>
        </p:spPr>
        <p:txBody>
          <a:bodyPr/>
          <a:lstStyle/>
          <a:p>
            <a:r>
              <a:rPr lang="pl-PL" dirty="0"/>
              <a:t>As for the 1st model the influence of </a:t>
            </a:r>
            <a:r>
              <a:rPr lang="pl-PL" dirty="0" err="1"/>
              <a:t>irradiation</a:t>
            </a:r>
            <a:r>
              <a:rPr lang="pl-PL" dirty="0"/>
              <a:t> </a:t>
            </a:r>
            <a:r>
              <a:rPr lang="pl-PL" dirty="0" err="1"/>
              <a:t>has</a:t>
            </a:r>
            <a:r>
              <a:rPr lang="pl-PL" dirty="0"/>
              <a:t> </a:t>
            </a:r>
            <a:r>
              <a:rPr lang="pl-PL" dirty="0" err="1"/>
              <a:t>been</a:t>
            </a:r>
            <a:r>
              <a:rPr lang="pl-PL" dirty="0"/>
              <a:t> </a:t>
            </a:r>
            <a:r>
              <a:rPr lang="pl-PL" dirty="0" err="1"/>
              <a:t>omitted</a:t>
            </a:r>
            <a:endParaRPr lang="pl-PL" dirty="0"/>
          </a:p>
          <a:p>
            <a:r>
              <a:rPr lang="pl-PL" dirty="0"/>
              <a:t>The wind influence was </a:t>
            </a:r>
            <a:r>
              <a:rPr lang="pl-PL" dirty="0" err="1"/>
              <a:t>fitted</a:t>
            </a:r>
            <a:r>
              <a:rPr lang="pl-PL" dirty="0"/>
              <a:t> with 3rd </a:t>
            </a:r>
            <a:r>
              <a:rPr lang="pl-PL" dirty="0" err="1"/>
              <a:t>degree</a:t>
            </a:r>
            <a:r>
              <a:rPr lang="pl-PL" dirty="0"/>
              <a:t> </a:t>
            </a:r>
            <a:r>
              <a:rPr lang="pl-PL" dirty="0" err="1"/>
              <a:t>polynomial</a:t>
            </a:r>
            <a:endParaRPr lang="en-GB" dirty="0"/>
          </a:p>
        </p:txBody>
      </p:sp>
      <p:pic>
        <p:nvPicPr>
          <p:cNvPr id="4" name="Obraz 3">
            <a:extLst>
              <a:ext uri="{FF2B5EF4-FFF2-40B4-BE49-F238E27FC236}">
                <a16:creationId xmlns:a16="http://schemas.microsoft.com/office/drawing/2014/main" id="{0F616BFF-EEB9-7547-C3E1-F39E62D5B011}"/>
              </a:ext>
            </a:extLst>
          </p:cNvPr>
          <p:cNvPicPr>
            <a:picLocks noChangeAspect="1"/>
          </p:cNvPicPr>
          <p:nvPr/>
        </p:nvPicPr>
        <p:blipFill>
          <a:blip r:embed="rId2"/>
          <a:stretch>
            <a:fillRect/>
          </a:stretch>
        </p:blipFill>
        <p:spPr>
          <a:xfrm>
            <a:off x="3805237" y="3390900"/>
            <a:ext cx="5033693" cy="3288847"/>
          </a:xfrm>
          <a:prstGeom prst="rect">
            <a:avLst/>
          </a:prstGeom>
        </p:spPr>
      </p:pic>
    </p:spTree>
    <p:extLst>
      <p:ext uri="{BB962C8B-B14F-4D97-AF65-F5344CB8AC3E}">
        <p14:creationId xmlns:p14="http://schemas.microsoft.com/office/powerpoint/2010/main" val="2144919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51DF82-AFD3-93AA-FDF9-899F45A481E1}"/>
              </a:ext>
            </a:extLst>
          </p:cNvPr>
          <p:cNvSpPr>
            <a:spLocks noGrp="1"/>
          </p:cNvSpPr>
          <p:nvPr>
            <p:ph type="title"/>
          </p:nvPr>
        </p:nvSpPr>
        <p:spPr/>
        <p:txBody>
          <a:bodyPr/>
          <a:lstStyle/>
          <a:p>
            <a:r>
              <a:rPr lang="pl-PL" dirty="0" err="1"/>
              <a:t>Additional</a:t>
            </a:r>
            <a:r>
              <a:rPr lang="pl-PL" dirty="0"/>
              <a:t> model – </a:t>
            </a:r>
            <a:r>
              <a:rPr lang="pl-PL" dirty="0" err="1"/>
              <a:t>Generation</a:t>
            </a:r>
            <a:r>
              <a:rPr lang="pl-PL" dirty="0"/>
              <a:t> – </a:t>
            </a:r>
            <a:r>
              <a:rPr lang="pl-PL" dirty="0" err="1"/>
              <a:t>prior</a:t>
            </a:r>
            <a:r>
              <a:rPr lang="pl-PL" dirty="0"/>
              <a:t> </a:t>
            </a:r>
            <a:endParaRPr lang="en-GB" dirty="0"/>
          </a:p>
        </p:txBody>
      </p:sp>
      <p:sp>
        <p:nvSpPr>
          <p:cNvPr id="3" name="Symbol zastępczy zawartości 2">
            <a:extLst>
              <a:ext uri="{FF2B5EF4-FFF2-40B4-BE49-F238E27FC236}">
                <a16:creationId xmlns:a16="http://schemas.microsoft.com/office/drawing/2014/main" id="{A6138FCF-5C82-DC47-0EEB-31B55693F54B}"/>
              </a:ext>
            </a:extLst>
          </p:cNvPr>
          <p:cNvSpPr>
            <a:spLocks noGrp="1"/>
          </p:cNvSpPr>
          <p:nvPr>
            <p:ph idx="1"/>
          </p:nvPr>
        </p:nvSpPr>
        <p:spPr>
          <a:xfrm>
            <a:off x="838200" y="1618796"/>
            <a:ext cx="10515600" cy="1750332"/>
          </a:xfrm>
        </p:spPr>
        <p:txBody>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=100.</a:t>
            </a:r>
          </a:p>
          <a:p>
            <a:endParaRPr lang="en-GB" dirty="0"/>
          </a:p>
        </p:txBody>
      </p:sp>
      <p:pic>
        <p:nvPicPr>
          <p:cNvPr id="4" name="Obraz 3">
            <a:extLst>
              <a:ext uri="{FF2B5EF4-FFF2-40B4-BE49-F238E27FC236}">
                <a16:creationId xmlns:a16="http://schemas.microsoft.com/office/drawing/2014/main" id="{3EA54ED3-CB35-5FB9-50C2-33AC13F0979F}"/>
              </a:ext>
            </a:extLst>
          </p:cNvPr>
          <p:cNvPicPr>
            <a:picLocks noChangeAspect="1"/>
          </p:cNvPicPr>
          <p:nvPr/>
        </p:nvPicPr>
        <p:blipFill>
          <a:blip r:embed="rId2"/>
          <a:stretch>
            <a:fillRect/>
          </a:stretch>
        </p:blipFill>
        <p:spPr>
          <a:xfrm>
            <a:off x="212271" y="3282909"/>
            <a:ext cx="3157406" cy="1694315"/>
          </a:xfrm>
          <a:prstGeom prst="rect">
            <a:avLst/>
          </a:prstGeom>
        </p:spPr>
      </p:pic>
      <p:pic>
        <p:nvPicPr>
          <p:cNvPr id="5" name="Obraz 4">
            <a:extLst>
              <a:ext uri="{FF2B5EF4-FFF2-40B4-BE49-F238E27FC236}">
                <a16:creationId xmlns:a16="http://schemas.microsoft.com/office/drawing/2014/main" id="{1A6F8064-8D38-3CD2-0EC1-4EDBFBBBB086}"/>
              </a:ext>
            </a:extLst>
          </p:cNvPr>
          <p:cNvPicPr>
            <a:picLocks noChangeAspect="1"/>
          </p:cNvPicPr>
          <p:nvPr/>
        </p:nvPicPr>
        <p:blipFill>
          <a:blip r:embed="rId3"/>
          <a:stretch>
            <a:fillRect/>
          </a:stretch>
        </p:blipFill>
        <p:spPr>
          <a:xfrm>
            <a:off x="3716413" y="3151348"/>
            <a:ext cx="2706158" cy="1812800"/>
          </a:xfrm>
          <a:prstGeom prst="rect">
            <a:avLst/>
          </a:prstGeom>
        </p:spPr>
      </p:pic>
      <p:pic>
        <p:nvPicPr>
          <p:cNvPr id="6" name="Obraz 5">
            <a:extLst>
              <a:ext uri="{FF2B5EF4-FFF2-40B4-BE49-F238E27FC236}">
                <a16:creationId xmlns:a16="http://schemas.microsoft.com/office/drawing/2014/main" id="{9585C3DF-8C43-F3B1-CD4E-504FA0F5C593}"/>
              </a:ext>
            </a:extLst>
          </p:cNvPr>
          <p:cNvPicPr>
            <a:picLocks noChangeAspect="1"/>
          </p:cNvPicPr>
          <p:nvPr/>
        </p:nvPicPr>
        <p:blipFill>
          <a:blip r:embed="rId4"/>
          <a:stretch>
            <a:fillRect/>
          </a:stretch>
        </p:blipFill>
        <p:spPr>
          <a:xfrm>
            <a:off x="6471557" y="3197607"/>
            <a:ext cx="2656623" cy="1779617"/>
          </a:xfrm>
          <a:prstGeom prst="rect">
            <a:avLst/>
          </a:prstGeom>
        </p:spPr>
      </p:pic>
      <p:pic>
        <p:nvPicPr>
          <p:cNvPr id="7" name="Obraz 6">
            <a:extLst>
              <a:ext uri="{FF2B5EF4-FFF2-40B4-BE49-F238E27FC236}">
                <a16:creationId xmlns:a16="http://schemas.microsoft.com/office/drawing/2014/main" id="{0C32A3A3-3B2E-0476-C308-BE401EDFA96A}"/>
              </a:ext>
            </a:extLst>
          </p:cNvPr>
          <p:cNvPicPr>
            <a:picLocks noChangeAspect="1"/>
          </p:cNvPicPr>
          <p:nvPr/>
        </p:nvPicPr>
        <p:blipFill>
          <a:blip r:embed="rId5"/>
          <a:stretch>
            <a:fillRect/>
          </a:stretch>
        </p:blipFill>
        <p:spPr>
          <a:xfrm>
            <a:off x="9300785" y="3213816"/>
            <a:ext cx="2612906" cy="1750332"/>
          </a:xfrm>
          <a:prstGeom prst="rect">
            <a:avLst/>
          </a:prstGeom>
        </p:spPr>
      </p:pic>
      <p:pic>
        <p:nvPicPr>
          <p:cNvPr id="8" name="Obraz 7">
            <a:extLst>
              <a:ext uri="{FF2B5EF4-FFF2-40B4-BE49-F238E27FC236}">
                <a16:creationId xmlns:a16="http://schemas.microsoft.com/office/drawing/2014/main" id="{16BFC0DE-61AE-5583-E760-595919C2232C}"/>
              </a:ext>
            </a:extLst>
          </p:cNvPr>
          <p:cNvPicPr>
            <a:picLocks noChangeAspect="1"/>
          </p:cNvPicPr>
          <p:nvPr/>
        </p:nvPicPr>
        <p:blipFill>
          <a:blip r:embed="rId6"/>
          <a:stretch>
            <a:fillRect/>
          </a:stretch>
        </p:blipFill>
        <p:spPr>
          <a:xfrm>
            <a:off x="2226473" y="5107667"/>
            <a:ext cx="2612907" cy="1750333"/>
          </a:xfrm>
          <a:prstGeom prst="rect">
            <a:avLst/>
          </a:prstGeom>
        </p:spPr>
      </p:pic>
      <p:pic>
        <p:nvPicPr>
          <p:cNvPr id="9" name="Obraz 8">
            <a:extLst>
              <a:ext uri="{FF2B5EF4-FFF2-40B4-BE49-F238E27FC236}">
                <a16:creationId xmlns:a16="http://schemas.microsoft.com/office/drawing/2014/main" id="{67954185-82EF-3486-1C78-A83F5662B9F4}"/>
              </a:ext>
            </a:extLst>
          </p:cNvPr>
          <p:cNvPicPr>
            <a:picLocks noChangeAspect="1"/>
          </p:cNvPicPr>
          <p:nvPr/>
        </p:nvPicPr>
        <p:blipFill>
          <a:blip r:embed="rId7"/>
          <a:stretch>
            <a:fillRect/>
          </a:stretch>
        </p:blipFill>
        <p:spPr>
          <a:xfrm>
            <a:off x="5032115" y="5107666"/>
            <a:ext cx="2599648" cy="1741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Obraz 9">
            <a:extLst>
              <a:ext uri="{FF2B5EF4-FFF2-40B4-BE49-F238E27FC236}">
                <a16:creationId xmlns:a16="http://schemas.microsoft.com/office/drawing/2014/main" id="{EF9BC525-E640-1CBA-950F-7B9796110F24}"/>
              </a:ext>
            </a:extLst>
          </p:cNvPr>
          <p:cNvPicPr>
            <a:picLocks noChangeAspect="1"/>
          </p:cNvPicPr>
          <p:nvPr/>
        </p:nvPicPr>
        <p:blipFill>
          <a:blip r:embed="rId8"/>
          <a:stretch>
            <a:fillRect/>
          </a:stretch>
        </p:blipFill>
        <p:spPr>
          <a:xfrm>
            <a:off x="7824498" y="5090563"/>
            <a:ext cx="2656623" cy="1779617"/>
          </a:xfrm>
          <a:prstGeom prst="rect">
            <a:avLst/>
          </a:prstGeom>
        </p:spPr>
      </p:pic>
    </p:spTree>
    <p:extLst>
      <p:ext uri="{BB962C8B-B14F-4D97-AF65-F5344CB8AC3E}">
        <p14:creationId xmlns:p14="http://schemas.microsoft.com/office/powerpoint/2010/main" val="17687005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443CCC-F5E8-2747-CF55-D012729AFDA7}"/>
              </a:ext>
            </a:extLst>
          </p:cNvPr>
          <p:cNvSpPr>
            <a:spLocks noGrp="1"/>
          </p:cNvSpPr>
          <p:nvPr>
            <p:ph type="title"/>
          </p:nvPr>
        </p:nvSpPr>
        <p:spPr/>
        <p:txBody>
          <a:bodyPr/>
          <a:lstStyle/>
          <a:p>
            <a:r>
              <a:rPr lang="pl-PL" dirty="0" err="1"/>
              <a:t>Additional</a:t>
            </a:r>
            <a:r>
              <a:rPr lang="pl-PL" dirty="0"/>
              <a:t> model – </a:t>
            </a:r>
            <a:r>
              <a:rPr lang="pl-PL" dirty="0" err="1"/>
              <a:t>prices</a:t>
            </a:r>
            <a:r>
              <a:rPr lang="pl-PL" dirty="0"/>
              <a:t> </a:t>
            </a:r>
            <a:endParaRPr lang="en-GB" dirty="0"/>
          </a:p>
        </p:txBody>
      </p:sp>
      <p:sp>
        <p:nvSpPr>
          <p:cNvPr id="3" name="Symbol zastępczy zawartości 2">
            <a:extLst>
              <a:ext uri="{FF2B5EF4-FFF2-40B4-BE49-F238E27FC236}">
                <a16:creationId xmlns:a16="http://schemas.microsoft.com/office/drawing/2014/main" id="{8D53C10A-5563-A25C-2632-047EEE80917B}"/>
              </a:ext>
            </a:extLst>
          </p:cNvPr>
          <p:cNvSpPr>
            <a:spLocks noGrp="1"/>
          </p:cNvSpPr>
          <p:nvPr>
            <p:ph idx="1"/>
          </p:nvPr>
        </p:nvSpPr>
        <p:spPr/>
        <p:txBody>
          <a:bodyPr/>
          <a:lstStyle/>
          <a:p>
            <a:r>
              <a:rPr lang="pl-PL" dirty="0"/>
              <a:t>The </a:t>
            </a:r>
            <a:r>
              <a:rPr lang="pl-PL" dirty="0" err="1"/>
              <a:t>dependence</a:t>
            </a:r>
            <a:r>
              <a:rPr lang="pl-PL" dirty="0"/>
              <a:t> of </a:t>
            </a:r>
            <a:r>
              <a:rPr lang="pl-PL" dirty="0" err="1"/>
              <a:t>prices</a:t>
            </a:r>
            <a:r>
              <a:rPr lang="pl-PL" dirty="0"/>
              <a:t> on the </a:t>
            </a:r>
            <a:r>
              <a:rPr lang="pl-PL" dirty="0" err="1"/>
              <a:t>residual</a:t>
            </a:r>
            <a:r>
              <a:rPr lang="pl-PL" dirty="0"/>
              <a:t> </a:t>
            </a:r>
            <a:r>
              <a:rPr lang="pl-PL" dirty="0" err="1"/>
              <a:t>load</a:t>
            </a:r>
            <a:r>
              <a:rPr lang="pl-PL" dirty="0"/>
              <a:t> </a:t>
            </a:r>
            <a:r>
              <a:rPr lang="pl-PL" dirty="0" err="1"/>
              <a:t>has</a:t>
            </a:r>
            <a:r>
              <a:rPr lang="pl-PL" dirty="0"/>
              <a:t> </a:t>
            </a:r>
            <a:r>
              <a:rPr lang="pl-PL" dirty="0" err="1"/>
              <a:t>been</a:t>
            </a:r>
            <a:r>
              <a:rPr lang="pl-PL" dirty="0"/>
              <a:t> </a:t>
            </a:r>
            <a:r>
              <a:rPr lang="pl-PL" dirty="0" err="1"/>
              <a:t>fitted</a:t>
            </a:r>
            <a:r>
              <a:rPr lang="pl-PL" dirty="0"/>
              <a:t> with 5th </a:t>
            </a:r>
            <a:r>
              <a:rPr lang="pl-PL" dirty="0" err="1"/>
              <a:t>degree</a:t>
            </a:r>
            <a:r>
              <a:rPr lang="pl-PL" dirty="0"/>
              <a:t> </a:t>
            </a:r>
            <a:r>
              <a:rPr lang="pl-PL" dirty="0" err="1"/>
              <a:t>polynomial</a:t>
            </a:r>
            <a:endParaRPr lang="en-GB" dirty="0"/>
          </a:p>
        </p:txBody>
      </p:sp>
      <p:pic>
        <p:nvPicPr>
          <p:cNvPr id="4" name="Obraz 3">
            <a:extLst>
              <a:ext uri="{FF2B5EF4-FFF2-40B4-BE49-F238E27FC236}">
                <a16:creationId xmlns:a16="http://schemas.microsoft.com/office/drawing/2014/main" id="{B6437328-2902-5232-00FF-B5595021AB2F}"/>
              </a:ext>
            </a:extLst>
          </p:cNvPr>
          <p:cNvPicPr>
            <a:picLocks noChangeAspect="1"/>
          </p:cNvPicPr>
          <p:nvPr/>
        </p:nvPicPr>
        <p:blipFill>
          <a:blip r:embed="rId2"/>
          <a:stretch>
            <a:fillRect/>
          </a:stretch>
        </p:blipFill>
        <p:spPr>
          <a:xfrm>
            <a:off x="3417210" y="3111953"/>
            <a:ext cx="5357579" cy="3544661"/>
          </a:xfrm>
          <a:prstGeom prst="rect">
            <a:avLst/>
          </a:prstGeom>
        </p:spPr>
      </p:pic>
    </p:spTree>
    <p:extLst>
      <p:ext uri="{BB962C8B-B14F-4D97-AF65-F5344CB8AC3E}">
        <p14:creationId xmlns:p14="http://schemas.microsoft.com/office/powerpoint/2010/main" val="360444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FF49EF-C487-1623-0712-0AAE32AFE7F1}"/>
              </a:ext>
            </a:extLst>
          </p:cNvPr>
          <p:cNvSpPr>
            <a:spLocks noGrp="1"/>
          </p:cNvSpPr>
          <p:nvPr>
            <p:ph type="title"/>
          </p:nvPr>
        </p:nvSpPr>
        <p:spPr/>
        <p:txBody>
          <a:bodyPr>
            <a:normAutofit fontScale="90000"/>
          </a:bodyPr>
          <a:lstStyle/>
          <a:p>
            <a:r>
              <a:rPr lang="pl-PL" b="0" i="0" dirty="0">
                <a:solidFill>
                  <a:srgbClr val="050505"/>
                </a:solidFill>
                <a:effectLst/>
                <a:latin typeface="Segoe UI Historic" panose="020B0502040204020203" pitchFamily="34" charset="0"/>
              </a:rPr>
              <a:t>Problem </a:t>
            </a:r>
            <a:r>
              <a:rPr lang="pl-PL" b="0" i="0" dirty="0" err="1">
                <a:solidFill>
                  <a:srgbClr val="050505"/>
                </a:solidFill>
                <a:effectLst/>
                <a:latin typeface="Segoe UI Historic" panose="020B0502040204020203" pitchFamily="34" charset="0"/>
              </a:rPr>
              <a:t>formulation</a:t>
            </a:r>
            <a:r>
              <a:rPr lang="pl-PL" b="0" i="0" dirty="0">
                <a:solidFill>
                  <a:srgbClr val="050505"/>
                </a:solidFill>
                <a:effectLst/>
                <a:latin typeface="Segoe UI Historic" panose="020B0502040204020203" pitchFamily="34" charset="0"/>
              </a:rPr>
              <a:t>- </a:t>
            </a:r>
            <a:r>
              <a:rPr lang="pl-PL" b="0" i="0" dirty="0" err="1">
                <a:solidFill>
                  <a:srgbClr val="050505"/>
                </a:solidFill>
                <a:effectLst/>
                <a:latin typeface="Segoe UI Historic" panose="020B0502040204020203" pitchFamily="34" charset="0"/>
              </a:rPr>
              <a:t>Directed</a:t>
            </a:r>
            <a:r>
              <a:rPr lang="pl-PL" b="0" i="0" dirty="0">
                <a:solidFill>
                  <a:srgbClr val="050505"/>
                </a:solidFill>
                <a:effectLst/>
                <a:latin typeface="Segoe UI Historic" panose="020B0502040204020203" pitchFamily="34" charset="0"/>
              </a:rPr>
              <a:t> </a:t>
            </a:r>
            <a:r>
              <a:rPr lang="pl-PL" b="0" i="0" dirty="0" err="1">
                <a:solidFill>
                  <a:srgbClr val="050505"/>
                </a:solidFill>
                <a:effectLst/>
                <a:latin typeface="Segoe UI Historic" panose="020B0502040204020203" pitchFamily="34" charset="0"/>
              </a:rPr>
              <a:t>Acyclic</a:t>
            </a:r>
            <a:r>
              <a:rPr lang="pl-PL" b="0" i="0" dirty="0">
                <a:solidFill>
                  <a:srgbClr val="050505"/>
                </a:solidFill>
                <a:effectLst/>
                <a:latin typeface="Segoe UI Historic" panose="020B0502040204020203" pitchFamily="34" charset="0"/>
              </a:rPr>
              <a:t> Grap</a:t>
            </a:r>
            <a:endParaRPr lang="en-GB" dirty="0"/>
          </a:p>
        </p:txBody>
      </p:sp>
      <p:pic>
        <p:nvPicPr>
          <p:cNvPr id="6" name="Symbol zastępczy zawartości 5">
            <a:extLst>
              <a:ext uri="{FF2B5EF4-FFF2-40B4-BE49-F238E27FC236}">
                <a16:creationId xmlns:a16="http://schemas.microsoft.com/office/drawing/2014/main" id="{2C7A47BA-7728-1429-70F1-5F342CD064E6}"/>
              </a:ext>
            </a:extLst>
          </p:cNvPr>
          <p:cNvPicPr>
            <a:picLocks noGrp="1" noChangeAspect="1"/>
          </p:cNvPicPr>
          <p:nvPr>
            <p:ph idx="1"/>
          </p:nvPr>
        </p:nvPicPr>
        <p:blipFill>
          <a:blip r:embed="rId2"/>
          <a:stretch>
            <a:fillRect/>
          </a:stretch>
        </p:blipFill>
        <p:spPr>
          <a:xfrm>
            <a:off x="2328862" y="2329656"/>
            <a:ext cx="7534275" cy="3343275"/>
          </a:xfrm>
          <a:prstGeom prst="rect">
            <a:avLst/>
          </a:prstGeom>
        </p:spPr>
      </p:pic>
    </p:spTree>
    <p:extLst>
      <p:ext uri="{BB962C8B-B14F-4D97-AF65-F5344CB8AC3E}">
        <p14:creationId xmlns:p14="http://schemas.microsoft.com/office/powerpoint/2010/main" val="238789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CE7D02-A64A-118E-D226-AA4981961D42}"/>
              </a:ext>
            </a:extLst>
          </p:cNvPr>
          <p:cNvSpPr>
            <a:spLocks noGrp="1"/>
          </p:cNvSpPr>
          <p:nvPr>
            <p:ph type="title"/>
          </p:nvPr>
        </p:nvSpPr>
        <p:spPr/>
        <p:txBody>
          <a:bodyPr/>
          <a:lstStyle/>
          <a:p>
            <a:r>
              <a:rPr lang="pl-PL" dirty="0" err="1"/>
              <a:t>Additional</a:t>
            </a:r>
            <a:r>
              <a:rPr lang="pl-PL" dirty="0"/>
              <a:t> model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B1329B7C-81A2-D7C5-B258-7DACD1260002}"/>
              </a:ext>
            </a:extLst>
          </p:cNvPr>
          <p:cNvSpPr>
            <a:spLocks noGrp="1"/>
          </p:cNvSpPr>
          <p:nvPr>
            <p:ph idx="1"/>
          </p:nvPr>
        </p:nvSpPr>
        <p:spPr>
          <a:xfrm>
            <a:off x="838200" y="1537154"/>
            <a:ext cx="10515600" cy="1891846"/>
          </a:xfrm>
        </p:spPr>
        <p:txBody>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=100.</a:t>
            </a:r>
          </a:p>
          <a:p>
            <a:pPr marL="0" indent="0">
              <a:buNone/>
            </a:pPr>
            <a:endParaRPr lang="en-GB" dirty="0"/>
          </a:p>
        </p:txBody>
      </p:sp>
      <p:pic>
        <p:nvPicPr>
          <p:cNvPr id="4" name="Obraz 3">
            <a:extLst>
              <a:ext uri="{FF2B5EF4-FFF2-40B4-BE49-F238E27FC236}">
                <a16:creationId xmlns:a16="http://schemas.microsoft.com/office/drawing/2014/main" id="{8A63E9DE-50FD-11AF-8600-50128B0944B5}"/>
              </a:ext>
            </a:extLst>
          </p:cNvPr>
          <p:cNvPicPr>
            <a:picLocks noChangeAspect="1"/>
          </p:cNvPicPr>
          <p:nvPr/>
        </p:nvPicPr>
        <p:blipFill>
          <a:blip r:embed="rId2"/>
          <a:stretch>
            <a:fillRect/>
          </a:stretch>
        </p:blipFill>
        <p:spPr>
          <a:xfrm>
            <a:off x="345525" y="3348038"/>
            <a:ext cx="3083475" cy="1682255"/>
          </a:xfrm>
          <a:prstGeom prst="rect">
            <a:avLst/>
          </a:prstGeom>
        </p:spPr>
      </p:pic>
      <p:pic>
        <p:nvPicPr>
          <p:cNvPr id="5" name="Obraz 4">
            <a:extLst>
              <a:ext uri="{FF2B5EF4-FFF2-40B4-BE49-F238E27FC236}">
                <a16:creationId xmlns:a16="http://schemas.microsoft.com/office/drawing/2014/main" id="{6510CB93-EE60-92F4-9945-704D6F13A884}"/>
              </a:ext>
            </a:extLst>
          </p:cNvPr>
          <p:cNvPicPr>
            <a:picLocks noChangeAspect="1"/>
          </p:cNvPicPr>
          <p:nvPr/>
        </p:nvPicPr>
        <p:blipFill>
          <a:blip r:embed="rId3"/>
          <a:stretch>
            <a:fillRect/>
          </a:stretch>
        </p:blipFill>
        <p:spPr>
          <a:xfrm>
            <a:off x="3709738" y="3265447"/>
            <a:ext cx="2558392" cy="1764846"/>
          </a:xfrm>
          <a:prstGeom prst="rect">
            <a:avLst/>
          </a:prstGeom>
        </p:spPr>
      </p:pic>
      <p:pic>
        <p:nvPicPr>
          <p:cNvPr id="6" name="Obraz 5">
            <a:extLst>
              <a:ext uri="{FF2B5EF4-FFF2-40B4-BE49-F238E27FC236}">
                <a16:creationId xmlns:a16="http://schemas.microsoft.com/office/drawing/2014/main" id="{B4A83861-C3AA-0CA2-628C-9E4228F8DF1E}"/>
              </a:ext>
            </a:extLst>
          </p:cNvPr>
          <p:cNvPicPr>
            <a:picLocks noChangeAspect="1"/>
          </p:cNvPicPr>
          <p:nvPr/>
        </p:nvPicPr>
        <p:blipFill>
          <a:blip r:embed="rId4"/>
          <a:stretch>
            <a:fillRect/>
          </a:stretch>
        </p:blipFill>
        <p:spPr>
          <a:xfrm>
            <a:off x="6300538" y="3240024"/>
            <a:ext cx="2558392" cy="1764847"/>
          </a:xfrm>
          <a:prstGeom prst="rect">
            <a:avLst/>
          </a:prstGeom>
        </p:spPr>
      </p:pic>
      <p:pic>
        <p:nvPicPr>
          <p:cNvPr id="7" name="Obraz 6">
            <a:extLst>
              <a:ext uri="{FF2B5EF4-FFF2-40B4-BE49-F238E27FC236}">
                <a16:creationId xmlns:a16="http://schemas.microsoft.com/office/drawing/2014/main" id="{7B62B986-2358-94A4-2F36-C2334564541C}"/>
              </a:ext>
            </a:extLst>
          </p:cNvPr>
          <p:cNvPicPr>
            <a:picLocks noChangeAspect="1"/>
          </p:cNvPicPr>
          <p:nvPr/>
        </p:nvPicPr>
        <p:blipFill>
          <a:blip r:embed="rId5"/>
          <a:stretch>
            <a:fillRect/>
          </a:stretch>
        </p:blipFill>
        <p:spPr>
          <a:xfrm>
            <a:off x="8891338" y="3240023"/>
            <a:ext cx="2558393" cy="1764847"/>
          </a:xfrm>
          <a:prstGeom prst="rect">
            <a:avLst/>
          </a:prstGeom>
        </p:spPr>
      </p:pic>
      <p:pic>
        <p:nvPicPr>
          <p:cNvPr id="8" name="Obraz 7">
            <a:extLst>
              <a:ext uri="{FF2B5EF4-FFF2-40B4-BE49-F238E27FC236}">
                <a16:creationId xmlns:a16="http://schemas.microsoft.com/office/drawing/2014/main" id="{4E1F2CAA-859D-629B-143A-B185D734421D}"/>
              </a:ext>
            </a:extLst>
          </p:cNvPr>
          <p:cNvPicPr>
            <a:picLocks noChangeAspect="1"/>
          </p:cNvPicPr>
          <p:nvPr/>
        </p:nvPicPr>
        <p:blipFill>
          <a:blip r:embed="rId6"/>
          <a:stretch>
            <a:fillRect/>
          </a:stretch>
        </p:blipFill>
        <p:spPr>
          <a:xfrm>
            <a:off x="2337027" y="5093153"/>
            <a:ext cx="2558393" cy="1764847"/>
          </a:xfrm>
          <a:prstGeom prst="rect">
            <a:avLst/>
          </a:prstGeom>
        </p:spPr>
      </p:pic>
      <p:pic>
        <p:nvPicPr>
          <p:cNvPr id="9" name="Obraz 8">
            <a:extLst>
              <a:ext uri="{FF2B5EF4-FFF2-40B4-BE49-F238E27FC236}">
                <a16:creationId xmlns:a16="http://schemas.microsoft.com/office/drawing/2014/main" id="{2993DCB2-8347-9135-08BC-983E06AD4E04}"/>
              </a:ext>
            </a:extLst>
          </p:cNvPr>
          <p:cNvPicPr>
            <a:picLocks noChangeAspect="1"/>
          </p:cNvPicPr>
          <p:nvPr/>
        </p:nvPicPr>
        <p:blipFill>
          <a:blip r:embed="rId7"/>
          <a:stretch>
            <a:fillRect/>
          </a:stretch>
        </p:blipFill>
        <p:spPr>
          <a:xfrm>
            <a:off x="5092353" y="5093153"/>
            <a:ext cx="2558392" cy="1764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Obraz 9">
            <a:extLst>
              <a:ext uri="{FF2B5EF4-FFF2-40B4-BE49-F238E27FC236}">
                <a16:creationId xmlns:a16="http://schemas.microsoft.com/office/drawing/2014/main" id="{D5F9947E-F585-2F96-6778-0B0CECE2B7D4}"/>
              </a:ext>
            </a:extLst>
          </p:cNvPr>
          <p:cNvPicPr>
            <a:picLocks noChangeAspect="1"/>
          </p:cNvPicPr>
          <p:nvPr/>
        </p:nvPicPr>
        <p:blipFill>
          <a:blip r:embed="rId8"/>
          <a:stretch>
            <a:fillRect/>
          </a:stretch>
        </p:blipFill>
        <p:spPr>
          <a:xfrm>
            <a:off x="7847678" y="5093151"/>
            <a:ext cx="2558395" cy="1764848"/>
          </a:xfrm>
          <a:prstGeom prst="rect">
            <a:avLst/>
          </a:prstGeom>
        </p:spPr>
      </p:pic>
    </p:spTree>
    <p:extLst>
      <p:ext uri="{BB962C8B-B14F-4D97-AF65-F5344CB8AC3E}">
        <p14:creationId xmlns:p14="http://schemas.microsoft.com/office/powerpoint/2010/main" val="10796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C4C872-4FEC-EDF3-48A7-9D3FC0DD34D5}"/>
              </a:ext>
            </a:extLst>
          </p:cNvPr>
          <p:cNvSpPr>
            <a:spLocks noGrp="1"/>
          </p:cNvSpPr>
          <p:nvPr>
            <p:ph type="title"/>
          </p:nvPr>
        </p:nvSpPr>
        <p:spPr/>
        <p:txBody>
          <a:bodyPr/>
          <a:lstStyle/>
          <a:p>
            <a:r>
              <a:rPr lang="pl-PL" dirty="0" err="1"/>
              <a:t>Additional</a:t>
            </a:r>
            <a:r>
              <a:rPr lang="pl-PL" dirty="0"/>
              <a:t> model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B04B0789-5B3D-91E7-0F28-C1A791A68F87}"/>
              </a:ext>
            </a:extLst>
          </p:cNvPr>
          <p:cNvSpPr>
            <a:spLocks noGrp="1"/>
          </p:cNvSpPr>
          <p:nvPr>
            <p:ph idx="1"/>
          </p:nvPr>
        </p:nvSpPr>
        <p:spPr/>
        <p:txBody>
          <a:bodyPr/>
          <a:lstStyle/>
          <a:p>
            <a:r>
              <a:rPr lang="pl-PL" dirty="0" err="1"/>
              <a:t>Posterior</a:t>
            </a:r>
            <a:r>
              <a:rPr lang="pl-PL" dirty="0"/>
              <a:t> for the </a:t>
            </a:r>
            <a:r>
              <a:rPr lang="pl-PL" dirty="0" err="1"/>
              <a:t>additional</a:t>
            </a:r>
            <a:r>
              <a:rPr lang="pl-PL" dirty="0"/>
              <a:t> model </a:t>
            </a:r>
            <a:r>
              <a:rPr lang="pl-PL" dirty="0" err="1"/>
              <a:t>gaze</a:t>
            </a:r>
            <a:r>
              <a:rPr lang="pl-PL" dirty="0"/>
              <a:t> the </a:t>
            </a:r>
            <a:r>
              <a:rPr lang="pl-PL" dirty="0" err="1"/>
              <a:t>results</a:t>
            </a:r>
            <a:r>
              <a:rPr lang="pl-PL" dirty="0"/>
              <a:t> </a:t>
            </a:r>
            <a:r>
              <a:rPr lang="pl-PL" dirty="0" err="1"/>
              <a:t>shown</a:t>
            </a:r>
            <a:r>
              <a:rPr lang="pl-PL" dirty="0"/>
              <a:t> on the </a:t>
            </a:r>
            <a:r>
              <a:rPr lang="pl-PL" dirty="0" err="1"/>
              <a:t>graph</a:t>
            </a:r>
            <a:r>
              <a:rPr lang="pl-PL" dirty="0"/>
              <a:t> </a:t>
            </a:r>
            <a:r>
              <a:rPr lang="pl-PL" dirty="0" err="1"/>
              <a:t>below</a:t>
            </a:r>
            <a:endParaRPr lang="pl-PL" dirty="0"/>
          </a:p>
          <a:p>
            <a:r>
              <a:rPr lang="pl-PL" dirty="0"/>
              <a:t>The error </a:t>
            </a:r>
            <a:r>
              <a:rPr lang="pl-PL" dirty="0" err="1"/>
              <a:t>value</a:t>
            </a:r>
            <a:r>
              <a:rPr lang="pl-PL" dirty="0"/>
              <a:t> was: </a:t>
            </a:r>
            <a:r>
              <a:rPr lang="fr-FR" dirty="0"/>
              <a:t>RMSE = 50.57 / (max possible) 214.47</a:t>
            </a:r>
            <a:endParaRPr lang="pl-PL" dirty="0"/>
          </a:p>
          <a:p>
            <a:r>
              <a:rPr lang="pl-PL" dirty="0"/>
              <a:t>The </a:t>
            </a:r>
            <a:r>
              <a:rPr lang="pl-PL" dirty="0" err="1"/>
              <a:t>posterior</a:t>
            </a:r>
            <a:r>
              <a:rPr lang="pl-PL" dirty="0"/>
              <a:t> </a:t>
            </a:r>
            <a:r>
              <a:rPr lang="pl-PL" dirty="0" err="1"/>
              <a:t>samples</a:t>
            </a:r>
            <a:r>
              <a:rPr lang="pl-PL" dirty="0"/>
              <a:t> </a:t>
            </a:r>
            <a:r>
              <a:rPr lang="pl-PL" dirty="0" err="1"/>
              <a:t>are</a:t>
            </a:r>
            <a:r>
              <a:rPr lang="pl-PL" dirty="0"/>
              <a:t> </a:t>
            </a:r>
            <a:r>
              <a:rPr lang="pl-PL" dirty="0" err="1"/>
              <a:t>quite</a:t>
            </a:r>
            <a:r>
              <a:rPr lang="pl-PL" dirty="0"/>
              <a:t> </a:t>
            </a:r>
            <a:br>
              <a:rPr lang="pl-PL" dirty="0"/>
            </a:br>
            <a:r>
              <a:rPr lang="pl-PL" dirty="0" err="1"/>
              <a:t>consistent</a:t>
            </a:r>
            <a:r>
              <a:rPr lang="pl-PL" dirty="0"/>
              <a:t> with real data but </a:t>
            </a:r>
            <a:br>
              <a:rPr lang="pl-PL" dirty="0"/>
            </a:br>
            <a:r>
              <a:rPr lang="pl-PL" dirty="0" err="1"/>
              <a:t>they</a:t>
            </a:r>
            <a:r>
              <a:rPr lang="pl-PL" dirty="0"/>
              <a:t> do not </a:t>
            </a:r>
            <a:r>
              <a:rPr lang="pl-PL" dirty="0" err="1"/>
              <a:t>reach</a:t>
            </a:r>
            <a:r>
              <a:rPr lang="pl-PL" dirty="0"/>
              <a:t> the </a:t>
            </a:r>
            <a:r>
              <a:rPr lang="pl-PL" dirty="0" err="1"/>
              <a:t>extremes</a:t>
            </a:r>
            <a:r>
              <a:rPr lang="pl-PL" dirty="0"/>
              <a:t> </a:t>
            </a:r>
            <a:br>
              <a:rPr lang="pl-PL" dirty="0"/>
            </a:br>
            <a:r>
              <a:rPr lang="pl-PL" dirty="0"/>
              <a:t>of real </a:t>
            </a:r>
            <a:r>
              <a:rPr lang="pl-PL" dirty="0" err="1"/>
              <a:t>prices</a:t>
            </a:r>
            <a:endParaRPr lang="en-GB" dirty="0"/>
          </a:p>
        </p:txBody>
      </p:sp>
      <p:pic>
        <p:nvPicPr>
          <p:cNvPr id="4" name="Obraz 3">
            <a:extLst>
              <a:ext uri="{FF2B5EF4-FFF2-40B4-BE49-F238E27FC236}">
                <a16:creationId xmlns:a16="http://schemas.microsoft.com/office/drawing/2014/main" id="{35312706-5E2A-713E-58F0-2D0ACD19F2C4}"/>
              </a:ext>
            </a:extLst>
          </p:cNvPr>
          <p:cNvPicPr>
            <a:picLocks noChangeAspect="1"/>
          </p:cNvPicPr>
          <p:nvPr/>
        </p:nvPicPr>
        <p:blipFill>
          <a:blip r:embed="rId2"/>
          <a:stretch>
            <a:fillRect/>
          </a:stretch>
        </p:blipFill>
        <p:spPr>
          <a:xfrm>
            <a:off x="7010400" y="3628647"/>
            <a:ext cx="4967287" cy="3229353"/>
          </a:xfrm>
          <a:prstGeom prst="rect">
            <a:avLst/>
          </a:prstGeom>
        </p:spPr>
      </p:pic>
    </p:spTree>
    <p:extLst>
      <p:ext uri="{BB962C8B-B14F-4D97-AF65-F5344CB8AC3E}">
        <p14:creationId xmlns:p14="http://schemas.microsoft.com/office/powerpoint/2010/main" val="273085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1DE6878-721F-1D84-9637-56F066599565}"/>
              </a:ext>
            </a:extLst>
          </p:cNvPr>
          <p:cNvSpPr>
            <a:spLocks noGrp="1"/>
          </p:cNvSpPr>
          <p:nvPr>
            <p:ph type="title"/>
          </p:nvPr>
        </p:nvSpPr>
        <p:spPr/>
        <p:txBody>
          <a:bodyPr/>
          <a:lstStyle/>
          <a:p>
            <a:r>
              <a:rPr lang="pl-PL" dirty="0"/>
              <a:t>Problem </a:t>
            </a:r>
            <a:r>
              <a:rPr lang="pl-PL" dirty="0" err="1"/>
              <a:t>formulation</a:t>
            </a:r>
            <a:r>
              <a:rPr lang="pl-PL" dirty="0"/>
              <a:t> - </a:t>
            </a:r>
            <a:r>
              <a:rPr lang="pl-PL" b="0" i="0" dirty="0" err="1">
                <a:solidFill>
                  <a:srgbClr val="1F2328"/>
                </a:solidFill>
                <a:effectLst/>
                <a:latin typeface="-apple-system"/>
              </a:rPr>
              <a:t>confoundings</a:t>
            </a:r>
            <a:endParaRPr lang="en-GB" dirty="0"/>
          </a:p>
        </p:txBody>
      </p:sp>
      <p:sp>
        <p:nvSpPr>
          <p:cNvPr id="3" name="Symbol zastępczy zawartości 2">
            <a:extLst>
              <a:ext uri="{FF2B5EF4-FFF2-40B4-BE49-F238E27FC236}">
                <a16:creationId xmlns:a16="http://schemas.microsoft.com/office/drawing/2014/main" id="{02F60F7E-C463-E35D-179C-8FBC22D29E46}"/>
              </a:ext>
            </a:extLst>
          </p:cNvPr>
          <p:cNvSpPr>
            <a:spLocks noGrp="1"/>
          </p:cNvSpPr>
          <p:nvPr>
            <p:ph idx="1"/>
          </p:nvPr>
        </p:nvSpPr>
        <p:spPr/>
        <p:txBody>
          <a:bodyPr/>
          <a:lstStyle/>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There are few </a:t>
            </a:r>
            <a:r>
              <a:rPr lang="en-GB" sz="3200" kern="100" dirty="0" err="1">
                <a:effectLst/>
                <a:latin typeface="Calibri" panose="020F0502020204030204" pitchFamily="34" charset="0"/>
                <a:ea typeface="Calibri" panose="020F0502020204030204" pitchFamily="34" charset="0"/>
                <a:cs typeface="Times New Roman" panose="02020603050405020304" pitchFamily="18" charset="0"/>
              </a:rPr>
              <a:t>confoundings</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detected in the model.</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The pip</a:t>
            </a:r>
            <a:r>
              <a:rPr lang="pl-PL" sz="3200" kern="100" dirty="0">
                <a:effectLst/>
                <a:latin typeface="Calibri" panose="020F0502020204030204" pitchFamily="34" charset="0"/>
                <a:ea typeface="Calibri" panose="020F0502020204030204" pitchFamily="34" charset="0"/>
                <a:cs typeface="Times New Roman" panose="02020603050405020304" pitchFamily="18" charset="0"/>
              </a:rPr>
              <a:t>e</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type is on relation of weather-&gt;generation-&gt;price. </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There are also fork type </a:t>
            </a:r>
            <a:r>
              <a:rPr lang="en-GB" sz="3200" kern="100" dirty="0" err="1">
                <a:effectLst/>
                <a:latin typeface="Calibri" panose="020F0502020204030204" pitchFamily="34" charset="0"/>
                <a:ea typeface="Calibri" panose="020F0502020204030204" pitchFamily="34" charset="0"/>
                <a:cs typeface="Times New Roman" panose="02020603050405020304" pitchFamily="18" charset="0"/>
              </a:rPr>
              <a:t>confoundings</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Hour -&gt; Load &lt;- Day of week </a:t>
            </a:r>
            <a:endParaRPr lang="pl-PL"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Generation -&gt; Price &lt;- Historical price </a:t>
            </a:r>
            <a:endParaRPr lang="pl-PL"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40137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EBA508-93CB-393B-F820-DCA8E8310268}"/>
              </a:ext>
            </a:extLst>
          </p:cNvPr>
          <p:cNvSpPr>
            <a:spLocks noGrp="1"/>
          </p:cNvSpPr>
          <p:nvPr>
            <p:ph type="title"/>
          </p:nvPr>
        </p:nvSpPr>
        <p:spPr/>
        <p:txBody>
          <a:bodyPr/>
          <a:lstStyle/>
          <a:p>
            <a:r>
              <a:rPr lang="pl-PL" dirty="0"/>
              <a:t>Data </a:t>
            </a:r>
            <a:r>
              <a:rPr lang="pl-PL" dirty="0" err="1"/>
              <a:t>preprocessing</a:t>
            </a:r>
            <a:endParaRPr lang="en-GB" dirty="0"/>
          </a:p>
        </p:txBody>
      </p:sp>
      <p:sp>
        <p:nvSpPr>
          <p:cNvPr id="3" name="Symbol zastępczy zawartości 2">
            <a:extLst>
              <a:ext uri="{FF2B5EF4-FFF2-40B4-BE49-F238E27FC236}">
                <a16:creationId xmlns:a16="http://schemas.microsoft.com/office/drawing/2014/main" id="{5543907C-A1DC-5336-8578-ABCFCC62FFF4}"/>
              </a:ext>
            </a:extLst>
          </p:cNvPr>
          <p:cNvSpPr>
            <a:spLocks noGrp="1"/>
          </p:cNvSpPr>
          <p:nvPr>
            <p:ph idx="1"/>
          </p:nvPr>
        </p:nvSpPr>
        <p:spPr>
          <a:xfrm>
            <a:off x="838200" y="1825624"/>
            <a:ext cx="5589181" cy="4771877"/>
          </a:xfrm>
        </p:spPr>
        <p:txBody>
          <a:bodyPr>
            <a:normAutofit fontScale="47500" lnSpcReduction="20000"/>
          </a:bodyPr>
          <a:lstStyle/>
          <a:p>
            <a:r>
              <a:rPr lang="en-GB" sz="3800" kern="100" dirty="0">
                <a:effectLst/>
                <a:latin typeface="Calibri" panose="020F0502020204030204" pitchFamily="34" charset="0"/>
                <a:ea typeface="Calibri" panose="020F0502020204030204" pitchFamily="34" charset="0"/>
                <a:cs typeface="Times New Roman" panose="02020603050405020304" pitchFamily="18" charset="0"/>
              </a:rPr>
              <a:t>The data about the weather was downloaded from </a:t>
            </a:r>
            <a:r>
              <a:rPr lang="en-GB" sz="3800" kern="100" dirty="0" err="1">
                <a:effectLst/>
                <a:latin typeface="Calibri" panose="020F0502020204030204" pitchFamily="34" charset="0"/>
                <a:ea typeface="Calibri" panose="020F0502020204030204" pitchFamily="34" charset="0"/>
                <a:cs typeface="Times New Roman" panose="02020603050405020304" pitchFamily="18" charset="0"/>
              </a:rPr>
              <a:t>PVgis</a:t>
            </a:r>
            <a:r>
              <a:rPr lang="en-GB" sz="3800" kern="100" dirty="0">
                <a:effectLst/>
                <a:latin typeface="Calibri" panose="020F0502020204030204" pitchFamily="34" charset="0"/>
                <a:ea typeface="Calibri" panose="020F0502020204030204" pitchFamily="34" charset="0"/>
                <a:cs typeface="Times New Roman" panose="02020603050405020304" pitchFamily="18" charset="0"/>
              </a:rPr>
              <a:t> database. Although it contains all the weather values that were useful for us, it allows only to collect data locally and we need information for the whole country. Because of that we have chosen 22 points in Poland and calculated mean value at the time. Points are shown on the map. Data is collected every hour and was downloaded separately for year 2019 and 2020.</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800" kern="100" dirty="0">
                <a:effectLst/>
                <a:latin typeface="Calibri" panose="020F0502020204030204" pitchFamily="34" charset="0"/>
                <a:ea typeface="Calibri" panose="020F0502020204030204" pitchFamily="34" charset="0"/>
                <a:cs typeface="Times New Roman" panose="02020603050405020304" pitchFamily="18" charset="0"/>
              </a:rPr>
              <a:t>The data about the energy market was downloaded from PSE polish energy system operator. It was downloaded for march 2019 and march 2020 separately. It contained information about the system load and balancing market energy prices. The data was slightly changed to allow easier operations on dates.</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pl-PL" sz="3800" kern="100" dirty="0">
                <a:latin typeface="Calibri" panose="020F0502020204030204" pitchFamily="34" charset="0"/>
                <a:ea typeface="Calibri" panose="020F0502020204030204" pitchFamily="34" charset="0"/>
                <a:cs typeface="Times New Roman" panose="02020603050405020304" pitchFamily="18" charset="0"/>
              </a:rPr>
              <a:t>Data from 2019 was </a:t>
            </a:r>
            <a:r>
              <a:rPr lang="pl-PL" sz="3800" kern="100" dirty="0" err="1">
                <a:latin typeface="Calibri" panose="020F0502020204030204" pitchFamily="34" charset="0"/>
                <a:ea typeface="Calibri" panose="020F0502020204030204" pitchFamily="34" charset="0"/>
                <a:cs typeface="Times New Roman" panose="02020603050405020304" pitchFamily="18" charset="0"/>
              </a:rPr>
              <a:t>used</a:t>
            </a:r>
            <a:r>
              <a:rPr lang="pl-PL" sz="3800" kern="100" dirty="0">
                <a:latin typeface="Calibri" panose="020F0502020204030204" pitchFamily="34" charset="0"/>
                <a:ea typeface="Calibri" panose="020F0502020204030204" pitchFamily="34" charset="0"/>
                <a:cs typeface="Times New Roman" panose="02020603050405020304" pitchFamily="18" charset="0"/>
              </a:rPr>
              <a:t> for </a:t>
            </a:r>
            <a:r>
              <a:rPr lang="pl-PL" sz="3800" kern="100" dirty="0" err="1">
                <a:latin typeface="Calibri" panose="020F0502020204030204" pitchFamily="34" charset="0"/>
                <a:ea typeface="Calibri" panose="020F0502020204030204" pitchFamily="34" charset="0"/>
                <a:cs typeface="Times New Roman" panose="02020603050405020304" pitchFamily="18" charset="0"/>
              </a:rPr>
              <a:t>prior</a:t>
            </a:r>
            <a:r>
              <a:rPr lang="pl-PL" sz="3800" kern="100" dirty="0">
                <a:latin typeface="Calibri" panose="020F0502020204030204" pitchFamily="34" charset="0"/>
                <a:ea typeface="Calibri" panose="020F0502020204030204" pitchFamily="34" charset="0"/>
                <a:cs typeface="Times New Roman" panose="02020603050405020304" pitchFamily="18" charset="0"/>
              </a:rPr>
              <a:t> and from 2020 for </a:t>
            </a:r>
            <a:r>
              <a:rPr lang="pl-PL" sz="3800" kern="100" dirty="0" err="1">
                <a:latin typeface="Calibri" panose="020F0502020204030204" pitchFamily="34" charset="0"/>
                <a:ea typeface="Calibri" panose="020F0502020204030204" pitchFamily="34" charset="0"/>
                <a:cs typeface="Times New Roman" panose="02020603050405020304" pitchFamily="18" charset="0"/>
              </a:rPr>
              <a:t>posterior</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4" name="Obraz 3" descr="Obraz zawierający mapa, tekst, atlas&#10;&#10;Opis wygenerowany automatycznie">
            <a:extLst>
              <a:ext uri="{FF2B5EF4-FFF2-40B4-BE49-F238E27FC236}">
                <a16:creationId xmlns:a16="http://schemas.microsoft.com/office/drawing/2014/main" id="{EF1C81C9-66CB-7449-0C97-F92261A457E5}"/>
              </a:ext>
            </a:extLst>
          </p:cNvPr>
          <p:cNvPicPr>
            <a:picLocks noChangeAspect="1"/>
          </p:cNvPicPr>
          <p:nvPr/>
        </p:nvPicPr>
        <p:blipFill>
          <a:blip r:embed="rId2"/>
          <a:stretch>
            <a:fillRect/>
          </a:stretch>
        </p:blipFill>
        <p:spPr>
          <a:xfrm>
            <a:off x="6499860" y="1027906"/>
            <a:ext cx="5692140" cy="5132070"/>
          </a:xfrm>
          <a:prstGeom prst="rect">
            <a:avLst/>
          </a:prstGeom>
        </p:spPr>
      </p:pic>
    </p:spTree>
    <p:extLst>
      <p:ext uri="{BB962C8B-B14F-4D97-AF65-F5344CB8AC3E}">
        <p14:creationId xmlns:p14="http://schemas.microsoft.com/office/powerpoint/2010/main" val="7977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8A46-562B-D98A-1F0F-F1D3EABAC1C3}"/>
              </a:ext>
            </a:extLst>
          </p:cNvPr>
          <p:cNvSpPr>
            <a:spLocks noGrp="1"/>
          </p:cNvSpPr>
          <p:nvPr>
            <p:ph type="title"/>
          </p:nvPr>
        </p:nvSpPr>
        <p:spPr/>
        <p:txBody>
          <a:bodyPr/>
          <a:lstStyle/>
          <a:p>
            <a:r>
              <a:rPr lang="pl-PL" dirty="0"/>
              <a:t>Data </a:t>
            </a:r>
            <a:r>
              <a:rPr lang="pl-PL" dirty="0" err="1"/>
              <a:t>preprocessing</a:t>
            </a:r>
            <a:endParaRPr lang="pl-PL" dirty="0"/>
          </a:p>
        </p:txBody>
      </p:sp>
      <p:sp>
        <p:nvSpPr>
          <p:cNvPr id="3" name="Content Placeholder 2">
            <a:extLst>
              <a:ext uri="{FF2B5EF4-FFF2-40B4-BE49-F238E27FC236}">
                <a16:creationId xmlns:a16="http://schemas.microsoft.com/office/drawing/2014/main" id="{C4AA58E0-2383-E4F0-3505-627C8732496A}"/>
              </a:ext>
            </a:extLst>
          </p:cNvPr>
          <p:cNvSpPr>
            <a:spLocks noGrp="1"/>
          </p:cNvSpPr>
          <p:nvPr>
            <p:ph idx="1"/>
          </p:nvPr>
        </p:nvSpPr>
        <p:spPr/>
        <p:txBody>
          <a:bodyPr>
            <a:normAutofit fontScale="92500"/>
          </a:bodyPr>
          <a:lstStyle/>
          <a:p>
            <a:pPr marL="0" indent="0">
              <a:buNone/>
            </a:pPr>
            <a:r>
              <a:rPr lang="pl-PL" dirty="0" err="1"/>
              <a:t>Collected</a:t>
            </a:r>
            <a:r>
              <a:rPr lang="pl-PL" dirty="0"/>
              <a:t> data was </a:t>
            </a:r>
            <a:r>
              <a:rPr lang="pl-PL" dirty="0" err="1"/>
              <a:t>loaded</a:t>
            </a:r>
            <a:r>
              <a:rPr lang="pl-PL" dirty="0"/>
              <a:t> </a:t>
            </a:r>
            <a:r>
              <a:rPr lang="pl-PL" dirty="0" err="1"/>
              <a:t>into</a:t>
            </a:r>
            <a:r>
              <a:rPr lang="pl-PL" dirty="0"/>
              <a:t> </a:t>
            </a:r>
            <a:r>
              <a:rPr lang="pl-PL" dirty="0" err="1"/>
              <a:t>DataFrames</a:t>
            </a:r>
            <a:r>
              <a:rPr lang="pl-PL" dirty="0"/>
              <a:t> to </a:t>
            </a:r>
            <a:r>
              <a:rPr lang="pl-PL" dirty="0" err="1"/>
              <a:t>allow</a:t>
            </a:r>
            <a:r>
              <a:rPr lang="pl-PL" dirty="0"/>
              <a:t> </a:t>
            </a:r>
            <a:r>
              <a:rPr lang="pl-PL" dirty="0" err="1"/>
              <a:t>easy</a:t>
            </a:r>
            <a:r>
              <a:rPr lang="pl-PL" dirty="0"/>
              <a:t> </a:t>
            </a:r>
            <a:r>
              <a:rPr lang="pl-PL" dirty="0" err="1"/>
              <a:t>manipulation</a:t>
            </a:r>
            <a:r>
              <a:rPr lang="pl-PL" dirty="0"/>
              <a:t> of the </a:t>
            </a:r>
            <a:r>
              <a:rPr lang="pl-PL" dirty="0" err="1"/>
              <a:t>columns</a:t>
            </a:r>
            <a:r>
              <a:rPr lang="pl-PL" dirty="0"/>
              <a:t>. Most of </a:t>
            </a:r>
            <a:r>
              <a:rPr lang="pl-PL" dirty="0" err="1"/>
              <a:t>them</a:t>
            </a:r>
            <a:r>
              <a:rPr lang="pl-PL" dirty="0"/>
              <a:t> </a:t>
            </a:r>
            <a:r>
              <a:rPr lang="pl-PL" dirty="0" err="1"/>
              <a:t>didn’t</a:t>
            </a:r>
            <a:r>
              <a:rPr lang="pl-PL" dirty="0"/>
              <a:t> </a:t>
            </a:r>
            <a:r>
              <a:rPr lang="pl-PL" dirty="0" err="1"/>
              <a:t>require</a:t>
            </a:r>
            <a:r>
              <a:rPr lang="pl-PL" dirty="0"/>
              <a:t> </a:t>
            </a:r>
            <a:r>
              <a:rPr lang="pl-PL" dirty="0" err="1"/>
              <a:t>any</a:t>
            </a:r>
            <a:r>
              <a:rPr lang="pl-PL" dirty="0"/>
              <a:t> </a:t>
            </a:r>
            <a:r>
              <a:rPr lang="pl-PL" dirty="0" err="1"/>
              <a:t>modification</a:t>
            </a:r>
            <a:r>
              <a:rPr lang="pl-PL" dirty="0"/>
              <a:t>, </a:t>
            </a:r>
            <a:r>
              <a:rPr lang="pl-PL" dirty="0" err="1"/>
              <a:t>so</a:t>
            </a:r>
            <a:r>
              <a:rPr lang="pl-PL" dirty="0"/>
              <a:t> the most </a:t>
            </a:r>
            <a:r>
              <a:rPr lang="pl-PL" dirty="0" err="1"/>
              <a:t>important</a:t>
            </a:r>
            <a:r>
              <a:rPr lang="pl-PL" dirty="0"/>
              <a:t> </a:t>
            </a:r>
            <a:r>
              <a:rPr lang="pl-PL" dirty="0" err="1"/>
              <a:t>change</a:t>
            </a:r>
            <a:r>
              <a:rPr lang="pl-PL" dirty="0"/>
              <a:t> </a:t>
            </a:r>
            <a:r>
              <a:rPr lang="pl-PL" dirty="0" err="1"/>
              <a:t>that</a:t>
            </a:r>
            <a:r>
              <a:rPr lang="pl-PL" dirty="0"/>
              <a:t> </a:t>
            </a:r>
            <a:r>
              <a:rPr lang="pl-PL" dirty="0" err="1"/>
              <a:t>had</a:t>
            </a:r>
            <a:r>
              <a:rPr lang="pl-PL" dirty="0"/>
              <a:t> to be </a:t>
            </a:r>
            <a:r>
              <a:rPr lang="pl-PL" dirty="0" err="1"/>
              <a:t>made</a:t>
            </a:r>
            <a:r>
              <a:rPr lang="pl-PL" dirty="0"/>
              <a:t>, was </a:t>
            </a:r>
            <a:r>
              <a:rPr lang="pl-PL" dirty="0" err="1"/>
              <a:t>ensuring</a:t>
            </a:r>
            <a:r>
              <a:rPr lang="pl-PL" dirty="0"/>
              <a:t> the same format of the </a:t>
            </a:r>
            <a:r>
              <a:rPr lang="pl-PL" dirty="0" err="1"/>
              <a:t>columns</a:t>
            </a:r>
            <a:r>
              <a:rPr lang="pl-PL" dirty="0"/>
              <a:t> </a:t>
            </a:r>
            <a:r>
              <a:rPr lang="pl-PL" dirty="0" err="1"/>
              <a:t>corresponding</a:t>
            </a:r>
            <a:r>
              <a:rPr lang="pl-PL" dirty="0"/>
              <a:t> to </a:t>
            </a:r>
            <a:r>
              <a:rPr lang="pl-PL" dirty="0" err="1"/>
              <a:t>time</a:t>
            </a:r>
            <a:r>
              <a:rPr lang="pl-PL" dirty="0"/>
              <a:t>. To </a:t>
            </a:r>
            <a:r>
              <a:rPr lang="pl-PL" dirty="0" err="1"/>
              <a:t>that</a:t>
            </a:r>
            <a:r>
              <a:rPr lang="pl-PL" dirty="0"/>
              <a:t> end, </a:t>
            </a:r>
            <a:r>
              <a:rPr lang="pl-PL" dirty="0" err="1"/>
              <a:t>every</a:t>
            </a:r>
            <a:r>
              <a:rPr lang="pl-PL" dirty="0"/>
              <a:t> </a:t>
            </a:r>
            <a:r>
              <a:rPr lang="pl-PL" dirty="0" err="1"/>
              <a:t>DataFrame’s</a:t>
            </a:r>
            <a:r>
              <a:rPr lang="pl-PL" dirty="0"/>
              <a:t> </a:t>
            </a:r>
            <a:r>
              <a:rPr lang="pl-PL" dirty="0" err="1"/>
              <a:t>time</a:t>
            </a:r>
            <a:r>
              <a:rPr lang="pl-PL" dirty="0"/>
              <a:t> </a:t>
            </a:r>
            <a:r>
              <a:rPr lang="pl-PL" dirty="0" err="1"/>
              <a:t>column</a:t>
            </a:r>
            <a:r>
              <a:rPr lang="pl-PL" dirty="0"/>
              <a:t> was </a:t>
            </a:r>
            <a:r>
              <a:rPr lang="pl-PL" dirty="0" err="1"/>
              <a:t>modified</a:t>
            </a:r>
            <a:r>
              <a:rPr lang="pl-PL" dirty="0"/>
              <a:t> to be a </a:t>
            </a:r>
            <a:r>
              <a:rPr lang="pl-PL" dirty="0" err="1"/>
              <a:t>datetime</a:t>
            </a:r>
            <a:r>
              <a:rPr lang="pl-PL" dirty="0"/>
              <a:t> </a:t>
            </a:r>
            <a:r>
              <a:rPr lang="pl-PL" dirty="0" err="1"/>
              <a:t>object</a:t>
            </a:r>
            <a:r>
              <a:rPr lang="pl-PL" dirty="0"/>
              <a:t>. </a:t>
            </a:r>
            <a:r>
              <a:rPr lang="pl-PL" dirty="0" err="1"/>
              <a:t>Additionally</a:t>
            </a:r>
            <a:r>
              <a:rPr lang="pl-PL" dirty="0"/>
              <a:t>, a </a:t>
            </a:r>
            <a:r>
              <a:rPr lang="pl-PL" dirty="0" err="1"/>
              <a:t>column</a:t>
            </a:r>
            <a:r>
              <a:rPr lang="pl-PL" dirty="0"/>
              <a:t> Day of the </a:t>
            </a:r>
            <a:r>
              <a:rPr lang="pl-PL" dirty="0" err="1"/>
              <a:t>week</a:t>
            </a:r>
            <a:r>
              <a:rPr lang="pl-PL" dirty="0"/>
              <a:t> was </a:t>
            </a:r>
            <a:r>
              <a:rPr lang="pl-PL" dirty="0" err="1"/>
              <a:t>added</a:t>
            </a:r>
            <a:r>
              <a:rPr lang="pl-PL" dirty="0"/>
              <a:t> to the </a:t>
            </a:r>
            <a:r>
              <a:rPr lang="pl-PL" dirty="0" err="1"/>
              <a:t>DataFrame</a:t>
            </a:r>
            <a:r>
              <a:rPr lang="pl-PL" dirty="0"/>
              <a:t> with the </a:t>
            </a:r>
            <a:r>
              <a:rPr lang="pl-PL" dirty="0" err="1"/>
              <a:t>demand</a:t>
            </a:r>
            <a:r>
              <a:rPr lang="pl-PL" dirty="0"/>
              <a:t> data, </a:t>
            </a:r>
            <a:r>
              <a:rPr lang="pl-PL" dirty="0" err="1"/>
              <a:t>using</a:t>
            </a:r>
            <a:r>
              <a:rPr lang="pl-PL" dirty="0"/>
              <a:t> the </a:t>
            </a:r>
            <a:r>
              <a:rPr lang="pl-PL" dirty="0" err="1"/>
              <a:t>time</a:t>
            </a:r>
            <a:r>
              <a:rPr lang="pl-PL" dirty="0"/>
              <a:t> </a:t>
            </a:r>
            <a:r>
              <a:rPr lang="pl-PL" dirty="0" err="1"/>
              <a:t>information</a:t>
            </a:r>
            <a:r>
              <a:rPr lang="pl-PL" dirty="0"/>
              <a:t> in a </a:t>
            </a:r>
            <a:r>
              <a:rPr lang="pl-PL" dirty="0" err="1"/>
              <a:t>clever</a:t>
            </a:r>
            <a:r>
              <a:rPr lang="pl-PL" dirty="0"/>
              <a:t> </a:t>
            </a:r>
            <a:r>
              <a:rPr lang="pl-PL" dirty="0" err="1"/>
              <a:t>way</a:t>
            </a:r>
            <a:r>
              <a:rPr lang="pl-PL" dirty="0"/>
              <a:t>. The data from 2020 </a:t>
            </a:r>
            <a:r>
              <a:rPr lang="pl-PL" dirty="0" err="1"/>
              <a:t>about</a:t>
            </a:r>
            <a:r>
              <a:rPr lang="pl-PL" dirty="0"/>
              <a:t> </a:t>
            </a:r>
            <a:r>
              <a:rPr lang="pl-PL" dirty="0" err="1"/>
              <a:t>irradiance</a:t>
            </a:r>
            <a:r>
              <a:rPr lang="pl-PL" dirty="0"/>
              <a:t> </a:t>
            </a:r>
            <a:r>
              <a:rPr lang="pl-PL" dirty="0" err="1"/>
              <a:t>also</a:t>
            </a:r>
            <a:r>
              <a:rPr lang="pl-PL" dirty="0"/>
              <a:t> </a:t>
            </a:r>
            <a:r>
              <a:rPr lang="pl-PL" dirty="0" err="1"/>
              <a:t>had</a:t>
            </a:r>
            <a:r>
              <a:rPr lang="pl-PL" dirty="0"/>
              <a:t> to be </a:t>
            </a:r>
            <a:r>
              <a:rPr lang="pl-PL" dirty="0" err="1"/>
              <a:t>summed</a:t>
            </a:r>
            <a:r>
              <a:rPr lang="pl-PL" dirty="0"/>
              <a:t> </a:t>
            </a:r>
            <a:r>
              <a:rPr lang="pl-PL" dirty="0" err="1"/>
              <a:t>up</a:t>
            </a:r>
            <a:r>
              <a:rPr lang="pl-PL" dirty="0"/>
              <a:t>, as </a:t>
            </a:r>
            <a:r>
              <a:rPr lang="pl-PL" dirty="0" err="1"/>
              <a:t>it</a:t>
            </a:r>
            <a:r>
              <a:rPr lang="pl-PL" dirty="0"/>
              <a:t> was </a:t>
            </a:r>
            <a:r>
              <a:rPr lang="pl-PL" dirty="0" err="1"/>
              <a:t>divided</a:t>
            </a:r>
            <a:r>
              <a:rPr lang="pl-PL" dirty="0"/>
              <a:t> </a:t>
            </a:r>
            <a:r>
              <a:rPr lang="pl-PL" dirty="0" err="1"/>
              <a:t>into</a:t>
            </a:r>
            <a:r>
              <a:rPr lang="pl-PL" dirty="0"/>
              <a:t> </a:t>
            </a:r>
            <a:r>
              <a:rPr lang="pl-PL" dirty="0" err="1"/>
              <a:t>three</a:t>
            </a:r>
            <a:r>
              <a:rPr lang="pl-PL" dirty="0"/>
              <a:t> </a:t>
            </a:r>
            <a:r>
              <a:rPr lang="pl-PL" dirty="0" err="1"/>
              <a:t>parts</a:t>
            </a:r>
            <a:r>
              <a:rPr lang="pl-PL" dirty="0"/>
              <a:t>. The </a:t>
            </a:r>
            <a:r>
              <a:rPr lang="pl-PL" dirty="0" err="1"/>
              <a:t>last</a:t>
            </a:r>
            <a:r>
              <a:rPr lang="pl-PL" dirty="0"/>
              <a:t> </a:t>
            </a:r>
            <a:r>
              <a:rPr lang="pl-PL" dirty="0" err="1"/>
              <a:t>modification</a:t>
            </a:r>
            <a:r>
              <a:rPr lang="pl-PL" dirty="0"/>
              <a:t> was </a:t>
            </a:r>
            <a:r>
              <a:rPr lang="pl-PL" dirty="0" err="1"/>
              <a:t>limiting</a:t>
            </a:r>
            <a:r>
              <a:rPr lang="pl-PL" dirty="0"/>
              <a:t> the data to one </a:t>
            </a:r>
            <a:r>
              <a:rPr lang="pl-PL" dirty="0" err="1"/>
              <a:t>month</a:t>
            </a:r>
            <a:r>
              <a:rPr lang="pl-PL" dirty="0"/>
              <a:t>.</a:t>
            </a:r>
          </a:p>
        </p:txBody>
      </p:sp>
    </p:spTree>
    <p:extLst>
      <p:ext uri="{BB962C8B-B14F-4D97-AF65-F5344CB8AC3E}">
        <p14:creationId xmlns:p14="http://schemas.microsoft.com/office/powerpoint/2010/main" val="4035691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E64511-F71D-B0FD-0A69-0ECD02B2E8B0}"/>
              </a:ext>
            </a:extLst>
          </p:cNvPr>
          <p:cNvSpPr>
            <a:spLocks noGrp="1"/>
          </p:cNvSpPr>
          <p:nvPr>
            <p:ph type="title"/>
          </p:nvPr>
        </p:nvSpPr>
        <p:spPr/>
        <p:txBody>
          <a:bodyPr/>
          <a:lstStyle/>
          <a:p>
            <a:r>
              <a:rPr lang="pl-PL" dirty="0"/>
              <a:t>Model 1 – </a:t>
            </a:r>
            <a:r>
              <a:rPr lang="pl-PL" dirty="0" err="1"/>
              <a:t>Demand</a:t>
            </a:r>
            <a:endParaRPr lang="en-GB" dirty="0"/>
          </a:p>
        </p:txBody>
      </p:sp>
      <p:sp>
        <p:nvSpPr>
          <p:cNvPr id="3" name="Symbol zastępczy zawartości 2">
            <a:extLst>
              <a:ext uri="{FF2B5EF4-FFF2-40B4-BE49-F238E27FC236}">
                <a16:creationId xmlns:a16="http://schemas.microsoft.com/office/drawing/2014/main" id="{A4800F41-1B88-0FCB-5C46-0CF9E569DFC0}"/>
              </a:ext>
            </a:extLst>
          </p:cNvPr>
          <p:cNvSpPr>
            <a:spLocks noGrp="1"/>
          </p:cNvSpPr>
          <p:nvPr>
            <p:ph idx="1"/>
          </p:nvPr>
        </p:nvSpPr>
        <p:spPr/>
        <p:txBody>
          <a:bodyPr/>
          <a:lstStyle/>
          <a:p>
            <a:r>
              <a:rPr lang="pl-PL" dirty="0"/>
              <a:t>The </a:t>
            </a:r>
            <a:r>
              <a:rPr lang="pl-PL" dirty="0" err="1"/>
              <a:t>load</a:t>
            </a:r>
            <a:r>
              <a:rPr lang="pl-PL" dirty="0"/>
              <a:t> </a:t>
            </a:r>
            <a:r>
              <a:rPr lang="pl-PL" dirty="0" err="1"/>
              <a:t>has</a:t>
            </a:r>
            <a:r>
              <a:rPr lang="pl-PL" dirty="0"/>
              <a:t> </a:t>
            </a:r>
            <a:r>
              <a:rPr lang="pl-PL" dirty="0" err="1"/>
              <a:t>been</a:t>
            </a:r>
            <a:r>
              <a:rPr lang="pl-PL" dirty="0"/>
              <a:t> </a:t>
            </a:r>
            <a:r>
              <a:rPr lang="pl-PL" dirty="0" err="1"/>
              <a:t>fitted</a:t>
            </a:r>
            <a:r>
              <a:rPr lang="pl-PL" dirty="0"/>
              <a:t> with 2nd </a:t>
            </a:r>
            <a:r>
              <a:rPr lang="pl-PL" dirty="0" err="1"/>
              <a:t>degree</a:t>
            </a:r>
            <a:r>
              <a:rPr lang="pl-PL" dirty="0"/>
              <a:t> </a:t>
            </a:r>
            <a:r>
              <a:rPr lang="pl-PL" dirty="0" err="1"/>
              <a:t>polynomial</a:t>
            </a:r>
            <a:r>
              <a:rPr lang="pl-PL" dirty="0"/>
              <a:t> for </a:t>
            </a:r>
            <a:r>
              <a:rPr lang="pl-PL" dirty="0" err="1"/>
              <a:t>each</a:t>
            </a:r>
            <a:r>
              <a:rPr lang="pl-PL" dirty="0"/>
              <a:t> </a:t>
            </a:r>
            <a:r>
              <a:rPr lang="pl-PL" dirty="0" err="1"/>
              <a:t>dependence</a:t>
            </a:r>
            <a:r>
              <a:rPr lang="pl-PL" dirty="0"/>
              <a:t> on </a:t>
            </a:r>
            <a:r>
              <a:rPr lang="pl-PL" dirty="0" err="1"/>
              <a:t>hour</a:t>
            </a:r>
            <a:r>
              <a:rPr lang="pl-PL" dirty="0"/>
              <a:t> and </a:t>
            </a:r>
            <a:r>
              <a:rPr lang="pl-PL" dirty="0" err="1"/>
              <a:t>day</a:t>
            </a:r>
            <a:r>
              <a:rPr lang="pl-PL" dirty="0"/>
              <a:t> of </a:t>
            </a:r>
            <a:r>
              <a:rPr lang="pl-PL" dirty="0" err="1"/>
              <a:t>week</a:t>
            </a:r>
            <a:endParaRPr lang="pl-PL" dirty="0"/>
          </a:p>
          <a:p>
            <a:r>
              <a:rPr lang="pl-PL" sz="2000" dirty="0" err="1"/>
              <a:t>Formula</a:t>
            </a:r>
            <a:r>
              <a:rPr lang="pl-PL" sz="2000" dirty="0"/>
              <a:t>: </a:t>
            </a:r>
            <a:r>
              <a:rPr lang="pl-PL" sz="2000" dirty="0" err="1"/>
              <a:t>demand</a:t>
            </a:r>
            <a:r>
              <a:rPr lang="pl-PL" sz="2000" dirty="0"/>
              <a:t> = </a:t>
            </a:r>
            <a:r>
              <a:rPr lang="pl-PL" sz="2000" dirty="0" err="1"/>
              <a:t>a_day</a:t>
            </a:r>
            <a:r>
              <a:rPr lang="pl-PL" sz="2000" dirty="0"/>
              <a:t> * </a:t>
            </a:r>
            <a:r>
              <a:rPr lang="pl-PL" sz="2000" dirty="0" err="1"/>
              <a:t>day</a:t>
            </a:r>
            <a:r>
              <a:rPr lang="pl-PL" sz="2000" dirty="0"/>
              <a:t> ^2 + </a:t>
            </a:r>
            <a:r>
              <a:rPr lang="pl-PL" sz="2000" dirty="0" err="1"/>
              <a:t>b_day</a:t>
            </a:r>
            <a:r>
              <a:rPr lang="pl-PL" sz="2000" dirty="0"/>
              <a:t> * </a:t>
            </a:r>
            <a:r>
              <a:rPr lang="pl-PL" sz="2000" dirty="0" err="1"/>
              <a:t>day</a:t>
            </a:r>
            <a:r>
              <a:rPr lang="pl-PL" sz="2000" dirty="0"/>
              <a:t> + </a:t>
            </a:r>
            <a:r>
              <a:rPr lang="pl-PL" sz="2000" dirty="0" err="1"/>
              <a:t>a_hour</a:t>
            </a:r>
            <a:r>
              <a:rPr lang="pl-PL" sz="2000" dirty="0"/>
              <a:t> * </a:t>
            </a:r>
            <a:r>
              <a:rPr lang="pl-PL" sz="2000" dirty="0" err="1"/>
              <a:t>hour</a:t>
            </a:r>
            <a:r>
              <a:rPr lang="pl-PL" sz="2000" dirty="0"/>
              <a:t> ^ 2 + </a:t>
            </a:r>
            <a:r>
              <a:rPr lang="pl-PL" sz="2000" dirty="0" err="1"/>
              <a:t>b_hour</a:t>
            </a:r>
            <a:r>
              <a:rPr lang="pl-PL" sz="2000" dirty="0"/>
              <a:t> * </a:t>
            </a:r>
            <a:r>
              <a:rPr lang="pl-PL" sz="2000" dirty="0" err="1"/>
              <a:t>hour</a:t>
            </a:r>
            <a:r>
              <a:rPr lang="pl-PL" sz="2000" dirty="0"/>
              <a:t>  + offset_</a:t>
            </a:r>
            <a:endParaRPr lang="en-GB" sz="2000" dirty="0"/>
          </a:p>
        </p:txBody>
      </p:sp>
      <p:pic>
        <p:nvPicPr>
          <p:cNvPr id="2052" name="Picture 4">
            <a:extLst>
              <a:ext uri="{FF2B5EF4-FFF2-40B4-BE49-F238E27FC236}">
                <a16:creationId xmlns:a16="http://schemas.microsoft.com/office/drawing/2014/main" id="{C08B5F80-5861-F996-6549-393FF12A7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21" y="3198528"/>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a:extLst>
              <a:ext uri="{FF2B5EF4-FFF2-40B4-BE49-F238E27FC236}">
                <a16:creationId xmlns:a16="http://schemas.microsoft.com/office/drawing/2014/main" id="{45B6952E-F3E8-39A5-166A-95F87E6EF7D9}"/>
              </a:ext>
            </a:extLst>
          </p:cNvPr>
          <p:cNvPicPr>
            <a:picLocks noChangeAspect="1"/>
          </p:cNvPicPr>
          <p:nvPr/>
        </p:nvPicPr>
        <p:blipFill>
          <a:blip r:embed="rId3"/>
          <a:stretch>
            <a:fillRect/>
          </a:stretch>
        </p:blipFill>
        <p:spPr>
          <a:xfrm>
            <a:off x="6706153" y="3267647"/>
            <a:ext cx="3819525" cy="2647950"/>
          </a:xfrm>
          <a:prstGeom prst="rect">
            <a:avLst/>
          </a:prstGeom>
        </p:spPr>
      </p:pic>
    </p:spTree>
    <p:extLst>
      <p:ext uri="{BB962C8B-B14F-4D97-AF65-F5344CB8AC3E}">
        <p14:creationId xmlns:p14="http://schemas.microsoft.com/office/powerpoint/2010/main" val="481119155"/>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B31"/>
      </a:dk2>
      <a:lt2>
        <a:srgbClr val="F0F3F0"/>
      </a:lt2>
      <a:accent1>
        <a:srgbClr val="D433DD"/>
      </a:accent1>
      <a:accent2>
        <a:srgbClr val="7E26CC"/>
      </a:accent2>
      <a:accent3>
        <a:srgbClr val="4733DD"/>
      </a:accent3>
      <a:accent4>
        <a:srgbClr val="2154CB"/>
      </a:accent4>
      <a:accent5>
        <a:srgbClr val="33ADDD"/>
      </a:accent5>
      <a:accent6>
        <a:srgbClr val="20C2AC"/>
      </a:accent6>
      <a:hlink>
        <a:srgbClr val="3F86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5161</TotalTime>
  <Words>2000</Words>
  <Application>Microsoft Office PowerPoint</Application>
  <PresentationFormat>Widescreen</PresentationFormat>
  <Paragraphs>154</Paragraphs>
  <Slides>51</Slides>
  <Notes>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ExploreVTI</vt:lpstr>
      <vt:lpstr>Data Analytics  Predicting electricity prices </vt:lpstr>
      <vt:lpstr>Problem formulation</vt:lpstr>
      <vt:lpstr>Problem formulation – potencial use cases</vt:lpstr>
      <vt:lpstr>Problem formulation – data sources</vt:lpstr>
      <vt:lpstr>Problem formulation- Directed Acyclic Grap</vt:lpstr>
      <vt:lpstr>Problem formulation - confoundings</vt:lpstr>
      <vt:lpstr>Data preprocessing</vt:lpstr>
      <vt:lpstr>Data preprocessing</vt:lpstr>
      <vt:lpstr>Model 1 – Demand</vt:lpstr>
      <vt:lpstr>Model 1 – Demand - Prior</vt:lpstr>
      <vt:lpstr>Model 1 – Demand – Prior Summary</vt:lpstr>
      <vt:lpstr>Model 1 – Demand – Posterior </vt:lpstr>
      <vt:lpstr>Model 1 – Demand – Posterior analysis</vt:lpstr>
      <vt:lpstr>Temperature’s influence on the demand</vt:lpstr>
      <vt:lpstr>Model 1 - Generation</vt:lpstr>
      <vt:lpstr>Model 1 – Generation - Prior</vt:lpstr>
      <vt:lpstr>Model 1 – Generation – Prior summary </vt:lpstr>
      <vt:lpstr>Model 1 – Generation – Posterior </vt:lpstr>
      <vt:lpstr>Model 1 – Generation – Posterior analysis</vt:lpstr>
      <vt:lpstr>Model 1 - Prices</vt:lpstr>
      <vt:lpstr>Model 1 – Prices - Prior</vt:lpstr>
      <vt:lpstr>Model 1 – Prices – Prior summary</vt:lpstr>
      <vt:lpstr>Model 1 – Prices - Posterior</vt:lpstr>
      <vt:lpstr>Model 1 – Prices – Posterior analysis</vt:lpstr>
      <vt:lpstr>Model 1 – Prices – Posterior analysis</vt:lpstr>
      <vt:lpstr>Model 1 – Overall posterior</vt:lpstr>
      <vt:lpstr>Model 1 – Overall posterior analysis</vt:lpstr>
      <vt:lpstr>Model 2 </vt:lpstr>
      <vt:lpstr>Model 2 - Generation</vt:lpstr>
      <vt:lpstr>Model 2 – Generation - Prior</vt:lpstr>
      <vt:lpstr>Model 2 – Generation – Prior summary</vt:lpstr>
      <vt:lpstr>Model 2 – Generation - Posterior</vt:lpstr>
      <vt:lpstr>Model 2 – Generation – Posterior analysis</vt:lpstr>
      <vt:lpstr>Model 2 - Prices</vt:lpstr>
      <vt:lpstr>Model 2 – Prices - Prior</vt:lpstr>
      <vt:lpstr>Model 2 – Prices – Prior summary</vt:lpstr>
      <vt:lpstr>Model 2 – Prices – posterior</vt:lpstr>
      <vt:lpstr>Model 2 – Prices – posterior analysis</vt:lpstr>
      <vt:lpstr>Model 2 – Overall posterior</vt:lpstr>
      <vt:lpstr>Model 2 – Overall posterior analysis</vt:lpstr>
      <vt:lpstr>Model comparission</vt:lpstr>
      <vt:lpstr>Model comparision using information criteria - waic</vt:lpstr>
      <vt:lpstr>Model comparision using information criteria - loo</vt:lpstr>
      <vt:lpstr>Additional model</vt:lpstr>
      <vt:lpstr>Additional model - Demand</vt:lpstr>
      <vt:lpstr>Additional model – Demand - prior</vt:lpstr>
      <vt:lpstr>Additional model –Generation </vt:lpstr>
      <vt:lpstr>Additional model – Generation – prior </vt:lpstr>
      <vt:lpstr>Additional model – prices </vt:lpstr>
      <vt:lpstr>Additional model – prices - prior</vt:lpstr>
      <vt:lpstr>Additional model – Posterior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Predicting electricity prices </dc:title>
  <dc:creator>Mateusz Saternus</dc:creator>
  <cp:lastModifiedBy>Marcin Pilarski</cp:lastModifiedBy>
  <cp:revision>7</cp:revision>
  <dcterms:created xsi:type="dcterms:W3CDTF">2023-07-08T12:11:20Z</dcterms:created>
  <dcterms:modified xsi:type="dcterms:W3CDTF">2023-07-12T06:13:17Z</dcterms:modified>
</cp:coreProperties>
</file>